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x="18288000" cy="10287000"/>
  <p:notesSz cx="6858000" cy="9144000"/>
  <p:embeddedFontLst>
    <p:embeddedFont>
      <p:font typeface="Glacial Indifference" charset="1" panose="00000000000000000000"/>
      <p:regular r:id="rId41"/>
    </p:embeddedFont>
    <p:embeddedFont>
      <p:font typeface="Pagkaki" charset="1" panose="00000500000000000000"/>
      <p:regular r:id="rId42"/>
    </p:embeddedFont>
    <p:embeddedFont>
      <p:font typeface="League Spartan" charset="1" panose="00000800000000000000"/>
      <p:regular r:id="rId43"/>
    </p:embeddedFont>
    <p:embeddedFont>
      <p:font typeface="Canva Sans Bold" charset="1" panose="020B0803030501040103"/>
      <p:regular r:id="rId47"/>
    </p:embeddedFont>
    <p:embeddedFont>
      <p:font typeface="Glacial Indifference Bold" charset="1" panose="00000800000000000000"/>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notesMasters/notesMaster1.xml" Type="http://schemas.openxmlformats.org/officeDocument/2006/relationships/notesMaster"/><Relationship Id="rId45" Target="theme/theme2.xml" Type="http://schemas.openxmlformats.org/officeDocument/2006/relationships/theme"/><Relationship Id="rId46" Target="notesSlides/notesSlide1.xml" Type="http://schemas.openxmlformats.org/officeDocument/2006/relationships/notesSlide"/><Relationship Id="rId47" Target="fonts/font47.fntdata" Type="http://schemas.openxmlformats.org/officeDocument/2006/relationships/font"/><Relationship Id="rId48" Target="notesSlides/notesSlide2.xml" Type="http://schemas.openxmlformats.org/officeDocument/2006/relationships/notesSlide"/><Relationship Id="rId49" Target="fonts/font49.fntdata" Type="http://schemas.openxmlformats.org/officeDocument/2006/relationships/font"/><Relationship Id="rId5" Target="tableStyles.xml" Type="http://schemas.openxmlformats.org/officeDocument/2006/relationships/tableStyles"/><Relationship Id="rId50" Target="notesSlides/notesSlide3.xml" Type="http://schemas.openxmlformats.org/officeDocument/2006/relationships/notesSlide"/><Relationship Id="rId51" Target="notesSlides/notesSlide4.xml" Type="http://schemas.openxmlformats.org/officeDocument/2006/relationships/notesSlide"/><Relationship Id="rId52" Target="notesSlides/notesSlide5.xml" Type="http://schemas.openxmlformats.org/officeDocument/2006/relationships/notesSlide"/><Relationship Id="rId53" Target="notesSlides/notesSlide6.xml" Type="http://schemas.openxmlformats.org/officeDocument/2006/relationships/notesSlide"/><Relationship Id="rId54" Target="notesSlides/notesSlide7.xml" Type="http://schemas.openxmlformats.org/officeDocument/2006/relationships/notesSlide"/><Relationship Id="rId55" Target="notesSlides/notesSlide8.xml" Type="http://schemas.openxmlformats.org/officeDocument/2006/relationships/notesSlide"/><Relationship Id="rId56" Target="notesSlides/notesSlide9.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goal is to make a chore enjoyable so we want to see if the app is adding to the boredom or is a change of pace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our process data, these quotes were especially interesting to us</a:t>
            </a:r>
          </a:p>
          <a:p>
            <a:r>
              <a:rPr lang="en-US"/>
              <a:t/>
            </a:r>
          </a:p>
          <a:p>
            <a:r>
              <a:rPr lang="en-US"/>
              <a:t>Chuck stated [quote] while completing the complex task and after looking at the "friends" page</a:t>
            </a:r>
          </a:p>
          <a:p>
            <a:r>
              <a:rPr lang="en-US"/>
              <a:t/>
            </a:r>
          </a:p>
          <a:p>
            <a:r>
              <a:rPr lang="en-US"/>
              <a:t>Blair stated this when joining a crawl and she saw the list of stores and people on the crawl</a:t>
            </a:r>
          </a:p>
          <a:p>
            <a:r>
              <a:rPr lang="en-US"/>
              <a:t/>
            </a:r>
          </a:p>
          <a:p>
            <a:r>
              <a:rPr lang="en-US"/>
              <a:t>Nate kept repeating the same, eloquent quote throughout the testing: quote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asked how interest were you in using ShopCrawl again on a Scale of 1-5.</a:t>
            </a:r>
          </a:p>
          <a:p>
            <a:r>
              <a:rPr lang="en-US"/>
              <a:t/>
            </a:r>
          </a:p>
          <a:p>
            <a:r>
              <a:rPr lang="en-US"/>
              <a:t>Chuck said 4 and gave an explaination that he liked the idea but it seemed like an added step to already "step heavy" process like shopping</a:t>
            </a:r>
          </a:p>
          <a:p>
            <a:r>
              <a:rPr lang="en-US"/>
              <a:t/>
            </a:r>
          </a:p>
          <a:p>
            <a:r>
              <a:rPr lang="en-US"/>
              <a:t>Blair said 4 as well and said that she "Would need to see more of a proof of concept" before she would use it regularily</a:t>
            </a:r>
          </a:p>
          <a:p>
            <a:r>
              <a:rPr lang="en-US"/>
              <a:t/>
            </a:r>
          </a:p>
          <a:p>
            <a:r>
              <a:rPr lang="en-US"/>
              <a:t>Nate gave ShopCrawl a 5 and said "it was fire"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our process data, these quotes were especially interesting to us</a:t>
            </a:r>
          </a:p>
          <a:p>
            <a:r>
              <a:rPr lang="en-US"/>
              <a:t/>
            </a:r>
          </a:p>
          <a:p>
            <a:r>
              <a:rPr lang="en-US"/>
              <a:t>Chuck stated [quote] while completing the complex task and after looking at the "friends" page</a:t>
            </a:r>
          </a:p>
          <a:p>
            <a:r>
              <a:rPr lang="en-US"/>
              <a:t/>
            </a:r>
          </a:p>
          <a:p>
            <a:r>
              <a:rPr lang="en-US"/>
              <a:t>Blair stated this when joining a crawl and she saw the list of stores and people on the crawl</a:t>
            </a:r>
          </a:p>
          <a:p>
            <a:r>
              <a:rPr lang="en-US"/>
              <a:t/>
            </a:r>
          </a:p>
          <a:p>
            <a:r>
              <a:rPr lang="en-US"/>
              <a:t>Nate kept repeating the same eloquent quote throughout the testing: quote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Blair didn't want to add a friend because she felt like it was unsafe. She didn't have enough information about the person, and, maybe the most interesting insight, there was no report button, so she felt like there was no punishment or combing of "bad actors".</a:t>
            </a:r>
          </a:p>
          <a:p>
            <a:r>
              <a:rPr lang="en-US"/>
              <a:t/>
            </a:r>
          </a:p>
          <a:p>
            <a:r>
              <a:rPr lang="en-US"/>
              <a:t>I think this revealed to us that if we want to have a social feature, we're going to have to consider significant design choices regarding safety within our app.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Blair didn't want to add a friend because she felt like it was unsafe. She didn't have enough information about the person, and, maybe the most interesting insight, there was no report button, so she felt like there was no punishment or combing of "bad actors".</a:t>
            </a:r>
          </a:p>
          <a:p>
            <a:r>
              <a:rPr lang="en-US"/>
              <a:t/>
            </a:r>
          </a:p>
          <a:p>
            <a:r>
              <a:rPr lang="en-US"/>
              <a:t>I think this revealed to us that if we want to have a social feature, we're going to have to consider significant design choices regarding safety within our app.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Nate also had something to say about our UI elements in regard to the social features of our app.</a:t>
            </a:r>
          </a:p>
          <a:p>
            <a:r>
              <a:rPr lang="en-US"/>
              <a:t/>
            </a:r>
          </a:p>
          <a:p>
            <a:r>
              <a:rPr lang="en-US"/>
              <a:t>He expressed clear confusion and fustration with some of the UI choices within our app which reveals that we have to more heavily consider navigation flow within our app.</a:t>
            </a:r>
          </a:p>
          <a:p>
            <a:r>
              <a:rPr lang="en-US"/>
              <a:t/>
            </a:r>
          </a:p>
          <a:p>
            <a:r>
              <a:rPr lang="en-US"/>
              <a:t>Since we had significant tension with our social features, both with the UI elements and the feature itself, we have to reevaulate whether we want to include social features at all. Should we build that as a fundamental part of our app or trust users to handle the social side through out of app interactions?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jpeg" Type="http://schemas.openxmlformats.org/officeDocument/2006/relationships/image"/><Relationship Id="rId4"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9.jpeg" Type="http://schemas.openxmlformats.org/officeDocument/2006/relationships/image"/><Relationship Id="rId4" Target="../media/image20.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 Id="rId3" Target="../media/image22.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jpeg" Type="http://schemas.openxmlformats.org/officeDocument/2006/relationships/image"/><Relationship Id="rId3" Target="../media/image24.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1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jpeg" Type="http://schemas.openxmlformats.org/officeDocument/2006/relationships/image"/><Relationship Id="rId3" Target="../media/image31.jpeg" Type="http://schemas.openxmlformats.org/officeDocument/2006/relationships/image"/><Relationship Id="rId4" Target="../media/image32.jpeg" Type="http://schemas.openxmlformats.org/officeDocument/2006/relationships/image"/><Relationship Id="rId5" Target="../media/image33.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34.png" Type="http://schemas.openxmlformats.org/officeDocument/2006/relationships/image"/><Relationship Id="rId4" Target="../media/image35.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34.png" Type="http://schemas.openxmlformats.org/officeDocument/2006/relationships/image"/><Relationship Id="rId4" Target="../media/image35.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36.png" Type="http://schemas.openxmlformats.org/officeDocument/2006/relationships/image"/><Relationship Id="rId4" Target="../media/image37.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36.png" Type="http://schemas.openxmlformats.org/officeDocument/2006/relationships/image"/><Relationship Id="rId4" Target="../media/image37.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38.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jpeg" Type="http://schemas.openxmlformats.org/officeDocument/2006/relationships/image"/><Relationship Id="rId3" Target="../media/image40.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jpeg" Type="http://schemas.openxmlformats.org/officeDocument/2006/relationships/image"/><Relationship Id="rId3" Target="../media/image42.jpe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0">
            <a:off x="4901327" y="5143500"/>
            <a:ext cx="7996057" cy="6041654"/>
          </a:xfrm>
          <a:custGeom>
            <a:avLst/>
            <a:gdLst/>
            <a:ahLst/>
            <a:cxnLst/>
            <a:rect r="r" b="b" t="t" l="l"/>
            <a:pathLst>
              <a:path h="6041654" w="7996057">
                <a:moveTo>
                  <a:pt x="0" y="0"/>
                </a:moveTo>
                <a:lnTo>
                  <a:pt x="7996057" y="0"/>
                </a:lnTo>
                <a:lnTo>
                  <a:pt x="7996057" y="6041654"/>
                </a:lnTo>
                <a:lnTo>
                  <a:pt x="0" y="60416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439419" y="6529323"/>
            <a:ext cx="7281943" cy="4388604"/>
          </a:xfrm>
          <a:custGeom>
            <a:avLst/>
            <a:gdLst/>
            <a:ahLst/>
            <a:cxnLst/>
            <a:rect r="r" b="b" t="t" l="l"/>
            <a:pathLst>
              <a:path h="4388604" w="7281943">
                <a:moveTo>
                  <a:pt x="0" y="0"/>
                </a:moveTo>
                <a:lnTo>
                  <a:pt x="7281944" y="0"/>
                </a:lnTo>
                <a:lnTo>
                  <a:pt x="7281944" y="4388605"/>
                </a:lnTo>
                <a:lnTo>
                  <a:pt x="0" y="438860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7052403" y="645053"/>
            <a:ext cx="4183193" cy="839212"/>
            <a:chOff x="0" y="0"/>
            <a:chExt cx="1101746" cy="221027"/>
          </a:xfrm>
        </p:grpSpPr>
        <p:sp>
          <p:nvSpPr>
            <p:cNvPr name="Freeform 5" id="5"/>
            <p:cNvSpPr/>
            <p:nvPr/>
          </p:nvSpPr>
          <p:spPr>
            <a:xfrm flipH="false" flipV="false" rot="0">
              <a:off x="0" y="0"/>
              <a:ext cx="1101746" cy="221027"/>
            </a:xfrm>
            <a:custGeom>
              <a:avLst/>
              <a:gdLst/>
              <a:ahLst/>
              <a:cxnLst/>
              <a:rect r="r" b="b" t="t" l="l"/>
              <a:pathLst>
                <a:path h="221027" w="1101746">
                  <a:moveTo>
                    <a:pt x="94387" y="0"/>
                  </a:moveTo>
                  <a:lnTo>
                    <a:pt x="1007360" y="0"/>
                  </a:lnTo>
                  <a:cubicBezTo>
                    <a:pt x="1032393" y="0"/>
                    <a:pt x="1056400" y="9944"/>
                    <a:pt x="1074101" y="27645"/>
                  </a:cubicBezTo>
                  <a:cubicBezTo>
                    <a:pt x="1091802" y="45346"/>
                    <a:pt x="1101746" y="69354"/>
                    <a:pt x="1101746" y="94387"/>
                  </a:cubicBezTo>
                  <a:lnTo>
                    <a:pt x="1101746" y="126640"/>
                  </a:lnTo>
                  <a:cubicBezTo>
                    <a:pt x="1101746" y="151673"/>
                    <a:pt x="1091802" y="175681"/>
                    <a:pt x="1074101" y="193382"/>
                  </a:cubicBezTo>
                  <a:cubicBezTo>
                    <a:pt x="1056400" y="211083"/>
                    <a:pt x="1032393" y="221027"/>
                    <a:pt x="1007360" y="221027"/>
                  </a:cubicBezTo>
                  <a:lnTo>
                    <a:pt x="94387" y="221027"/>
                  </a:lnTo>
                  <a:cubicBezTo>
                    <a:pt x="69354" y="221027"/>
                    <a:pt x="45346" y="211083"/>
                    <a:pt x="27645" y="193382"/>
                  </a:cubicBezTo>
                  <a:cubicBezTo>
                    <a:pt x="9944" y="175681"/>
                    <a:pt x="0" y="151673"/>
                    <a:pt x="0" y="126640"/>
                  </a:cubicBezTo>
                  <a:lnTo>
                    <a:pt x="0" y="94387"/>
                  </a:lnTo>
                  <a:cubicBezTo>
                    <a:pt x="0" y="69354"/>
                    <a:pt x="9944" y="45346"/>
                    <a:pt x="27645" y="27645"/>
                  </a:cubicBezTo>
                  <a:cubicBezTo>
                    <a:pt x="45346" y="9944"/>
                    <a:pt x="69354" y="0"/>
                    <a:pt x="94387" y="0"/>
                  </a:cubicBezTo>
                  <a:close/>
                </a:path>
              </a:pathLst>
            </a:custGeom>
            <a:solidFill>
              <a:srgbClr val="ED8F40"/>
            </a:solidFill>
          </p:spPr>
        </p:sp>
        <p:sp>
          <p:nvSpPr>
            <p:cNvPr name="TextBox 6" id="6"/>
            <p:cNvSpPr txBox="true"/>
            <p:nvPr/>
          </p:nvSpPr>
          <p:spPr>
            <a:xfrm>
              <a:off x="0" y="-38100"/>
              <a:ext cx="1101746" cy="259127"/>
            </a:xfrm>
            <a:prstGeom prst="rect">
              <a:avLst/>
            </a:prstGeom>
          </p:spPr>
          <p:txBody>
            <a:bodyPr anchor="ctr" rtlCol="false" tIns="50800" lIns="50800" bIns="50800" rIns="50800"/>
            <a:lstStyle/>
            <a:p>
              <a:pPr algn="ctr">
                <a:lnSpc>
                  <a:spcPts val="2520"/>
                </a:lnSpc>
                <a:spcBef>
                  <a:spcPct val="0"/>
                </a:spcBef>
              </a:pPr>
              <a:r>
                <a:rPr lang="en-US" sz="1800" spc="199">
                  <a:solidFill>
                    <a:srgbClr val="FFFFFF"/>
                  </a:solidFill>
                  <a:latin typeface="Glacial Indifference"/>
                  <a:ea typeface="Glacial Indifference"/>
                  <a:cs typeface="Glacial Indifference"/>
                  <a:sym typeface="Glacial Indifference"/>
                </a:rPr>
                <a:t>CS 147</a:t>
              </a:r>
            </a:p>
          </p:txBody>
        </p:sp>
      </p:grpSp>
      <p:sp>
        <p:nvSpPr>
          <p:cNvPr name="TextBox 7" id="7"/>
          <p:cNvSpPr txBox="true"/>
          <p:nvPr/>
        </p:nvSpPr>
        <p:spPr>
          <a:xfrm rot="0">
            <a:off x="4218267" y="1511738"/>
            <a:ext cx="9851466" cy="3703156"/>
          </a:xfrm>
          <a:prstGeom prst="rect">
            <a:avLst/>
          </a:prstGeom>
        </p:spPr>
        <p:txBody>
          <a:bodyPr anchor="t" rtlCol="false" tIns="0" lIns="0" bIns="0" rIns="0">
            <a:spAutoFit/>
          </a:bodyPr>
          <a:lstStyle/>
          <a:p>
            <a:pPr algn="ctr">
              <a:lnSpc>
                <a:spcPts val="25612"/>
              </a:lnSpc>
            </a:pPr>
            <a:r>
              <a:rPr lang="en-US" sz="18294">
                <a:solidFill>
                  <a:srgbClr val="D6652E"/>
                </a:solidFill>
                <a:latin typeface="Pagkaki"/>
                <a:ea typeface="Pagkaki"/>
                <a:cs typeface="Pagkaki"/>
                <a:sym typeface="Pagkaki"/>
              </a:rPr>
              <a:t>ShopCrawl</a:t>
            </a:r>
          </a:p>
        </p:txBody>
      </p:sp>
      <p:grpSp>
        <p:nvGrpSpPr>
          <p:cNvPr name="Group 8" id="8"/>
          <p:cNvGrpSpPr/>
          <p:nvPr/>
        </p:nvGrpSpPr>
        <p:grpSpPr>
          <a:xfrm rot="-1904439">
            <a:off x="12492768" y="-3540984"/>
            <a:ext cx="9216945" cy="8064826"/>
            <a:chOff x="0" y="0"/>
            <a:chExt cx="812800" cy="711200"/>
          </a:xfrm>
        </p:grpSpPr>
        <p:sp>
          <p:nvSpPr>
            <p:cNvPr name="Freeform 9" id="9"/>
            <p:cNvSpPr/>
            <p:nvPr/>
          </p:nvSpPr>
          <p:spPr>
            <a:xfrm flipH="false" flipV="false" rot="0">
              <a:off x="0" y="0"/>
              <a:ext cx="812800" cy="711200"/>
            </a:xfrm>
            <a:custGeom>
              <a:avLst/>
              <a:gdLst/>
              <a:ahLst/>
              <a:cxnLst/>
              <a:rect r="r" b="b" t="t" l="l"/>
              <a:pathLst>
                <a:path h="711200" w="812800">
                  <a:moveTo>
                    <a:pt x="406400" y="711200"/>
                  </a:moveTo>
                  <a:lnTo>
                    <a:pt x="812800" y="0"/>
                  </a:lnTo>
                  <a:lnTo>
                    <a:pt x="0" y="0"/>
                  </a:lnTo>
                  <a:lnTo>
                    <a:pt x="406400" y="711200"/>
                  </a:lnTo>
                  <a:close/>
                </a:path>
              </a:pathLst>
            </a:custGeom>
            <a:solidFill>
              <a:srgbClr val="AB9EE2"/>
            </a:solidFill>
          </p:spPr>
        </p:sp>
        <p:sp>
          <p:nvSpPr>
            <p:cNvPr name="TextBox 10" id="10"/>
            <p:cNvSpPr txBox="true"/>
            <p:nvPr/>
          </p:nvSpPr>
          <p:spPr>
            <a:xfrm>
              <a:off x="127000" y="12700"/>
              <a:ext cx="558800" cy="368300"/>
            </a:xfrm>
            <a:prstGeom prst="rect">
              <a:avLst/>
            </a:prstGeom>
          </p:spPr>
          <p:txBody>
            <a:bodyPr anchor="ctr" rtlCol="false" tIns="50800" lIns="50800" bIns="50800" rIns="50800"/>
            <a:lstStyle/>
            <a:p>
              <a:pPr algn="ctr">
                <a:lnSpc>
                  <a:spcPts val="2520"/>
                </a:lnSpc>
              </a:pPr>
            </a:p>
          </p:txBody>
        </p:sp>
      </p:grpSp>
      <p:sp>
        <p:nvSpPr>
          <p:cNvPr name="TextBox 11" id="11"/>
          <p:cNvSpPr txBox="true"/>
          <p:nvPr/>
        </p:nvSpPr>
        <p:spPr>
          <a:xfrm rot="0">
            <a:off x="6754465" y="4446007"/>
            <a:ext cx="4779070" cy="768887"/>
          </a:xfrm>
          <a:prstGeom prst="rect">
            <a:avLst/>
          </a:prstGeom>
        </p:spPr>
        <p:txBody>
          <a:bodyPr anchor="t" rtlCol="false" tIns="0" lIns="0" bIns="0" rIns="0">
            <a:spAutoFit/>
          </a:bodyPr>
          <a:lstStyle/>
          <a:p>
            <a:pPr algn="ctr">
              <a:lnSpc>
                <a:spcPts val="3919"/>
              </a:lnSpc>
            </a:pPr>
            <a:r>
              <a:rPr lang="en-US" sz="2799">
                <a:solidFill>
                  <a:srgbClr val="272665"/>
                </a:solidFill>
                <a:latin typeface="Glacial Indifference"/>
                <a:ea typeface="Glacial Indifference"/>
                <a:cs typeface="Glacial Indifference"/>
                <a:sym typeface="Glacial Indifference"/>
              </a:rPr>
              <a:t>Shop with friends. Make it fun.</a:t>
            </a:r>
          </a:p>
          <a:p>
            <a:pPr algn="ctr">
              <a:lnSpc>
                <a:spcPts val="3919"/>
              </a:lnSpc>
            </a:pPr>
          </a:p>
        </p:txBody>
      </p:sp>
      <p:grpSp>
        <p:nvGrpSpPr>
          <p:cNvPr name="Group 12" id="12"/>
          <p:cNvGrpSpPr/>
          <p:nvPr/>
        </p:nvGrpSpPr>
        <p:grpSpPr>
          <a:xfrm rot="1592275">
            <a:off x="-3125537" y="-3353836"/>
            <a:ext cx="9216945" cy="8064826"/>
            <a:chOff x="0" y="0"/>
            <a:chExt cx="812800" cy="711200"/>
          </a:xfrm>
        </p:grpSpPr>
        <p:sp>
          <p:nvSpPr>
            <p:cNvPr name="Freeform 13" id="13"/>
            <p:cNvSpPr/>
            <p:nvPr/>
          </p:nvSpPr>
          <p:spPr>
            <a:xfrm flipH="false" flipV="false" rot="0">
              <a:off x="0" y="0"/>
              <a:ext cx="812800" cy="711200"/>
            </a:xfrm>
            <a:custGeom>
              <a:avLst/>
              <a:gdLst/>
              <a:ahLst/>
              <a:cxnLst/>
              <a:rect r="r" b="b" t="t" l="l"/>
              <a:pathLst>
                <a:path h="711200" w="812800">
                  <a:moveTo>
                    <a:pt x="406400" y="711200"/>
                  </a:moveTo>
                  <a:lnTo>
                    <a:pt x="812800" y="0"/>
                  </a:lnTo>
                  <a:lnTo>
                    <a:pt x="0" y="0"/>
                  </a:lnTo>
                  <a:lnTo>
                    <a:pt x="406400" y="711200"/>
                  </a:lnTo>
                  <a:close/>
                </a:path>
              </a:pathLst>
            </a:custGeom>
            <a:solidFill>
              <a:srgbClr val="AB9EE2"/>
            </a:solidFill>
          </p:spPr>
        </p:sp>
        <p:sp>
          <p:nvSpPr>
            <p:cNvPr name="TextBox 14" id="14"/>
            <p:cNvSpPr txBox="true"/>
            <p:nvPr/>
          </p:nvSpPr>
          <p:spPr>
            <a:xfrm>
              <a:off x="127000" y="12700"/>
              <a:ext cx="558800" cy="368300"/>
            </a:xfrm>
            <a:prstGeom prst="rect">
              <a:avLst/>
            </a:prstGeom>
          </p:spPr>
          <p:txBody>
            <a:bodyPr anchor="ctr" rtlCol="false" tIns="50800" lIns="50800" bIns="50800" rIns="50800"/>
            <a:lstStyle/>
            <a:p>
              <a:pPr algn="ctr">
                <a:lnSpc>
                  <a:spcPts val="2520"/>
                </a:lnSpc>
              </a:pPr>
            </a:p>
          </p:txBody>
        </p:sp>
      </p:grpSp>
      <p:sp>
        <p:nvSpPr>
          <p:cNvPr name="Freeform 15" id="15"/>
          <p:cNvSpPr/>
          <p:nvPr/>
        </p:nvSpPr>
        <p:spPr>
          <a:xfrm flipH="false" flipV="false" rot="0">
            <a:off x="-207872" y="5732667"/>
            <a:ext cx="7615367" cy="5185260"/>
          </a:xfrm>
          <a:custGeom>
            <a:avLst/>
            <a:gdLst/>
            <a:ahLst/>
            <a:cxnLst/>
            <a:rect r="r" b="b" t="t" l="l"/>
            <a:pathLst>
              <a:path h="5185260" w="7615367">
                <a:moveTo>
                  <a:pt x="0" y="0"/>
                </a:moveTo>
                <a:lnTo>
                  <a:pt x="7615367" y="0"/>
                </a:lnTo>
                <a:lnTo>
                  <a:pt x="7615367" y="5185261"/>
                </a:lnTo>
                <a:lnTo>
                  <a:pt x="0" y="51852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AutoShape 2" id="2"/>
          <p:cNvSpPr/>
          <p:nvPr/>
        </p:nvSpPr>
        <p:spPr>
          <a:xfrm flipV="true">
            <a:off x="4560655" y="4548885"/>
            <a:ext cx="7820114" cy="16370"/>
          </a:xfrm>
          <a:prstGeom prst="line">
            <a:avLst/>
          </a:prstGeom>
          <a:ln cap="flat" w="38100">
            <a:solidFill>
              <a:srgbClr val="272665"/>
            </a:solidFill>
            <a:prstDash val="sysDash"/>
            <a:headEnd type="none" len="sm" w="sm"/>
            <a:tailEnd type="none" len="sm" w="sm"/>
          </a:ln>
        </p:spPr>
      </p:sp>
      <p:grpSp>
        <p:nvGrpSpPr>
          <p:cNvPr name="Group 3" id="3"/>
          <p:cNvGrpSpPr/>
          <p:nvPr/>
        </p:nvGrpSpPr>
        <p:grpSpPr>
          <a:xfrm rot="0">
            <a:off x="2948733" y="6104544"/>
            <a:ext cx="2764792" cy="1284890"/>
            <a:chOff x="0" y="0"/>
            <a:chExt cx="728176" cy="338407"/>
          </a:xfrm>
        </p:grpSpPr>
        <p:sp>
          <p:nvSpPr>
            <p:cNvPr name="Freeform 4" id="4"/>
            <p:cNvSpPr/>
            <p:nvPr/>
          </p:nvSpPr>
          <p:spPr>
            <a:xfrm flipH="false" flipV="false" rot="0">
              <a:off x="0" y="0"/>
              <a:ext cx="728176" cy="338407"/>
            </a:xfrm>
            <a:custGeom>
              <a:avLst/>
              <a:gdLst/>
              <a:ahLst/>
              <a:cxnLst/>
              <a:rect r="r" b="b" t="t" l="l"/>
              <a:pathLst>
                <a:path h="338407" w="728176">
                  <a:moveTo>
                    <a:pt x="81205" y="0"/>
                  </a:moveTo>
                  <a:lnTo>
                    <a:pt x="646970" y="0"/>
                  </a:lnTo>
                  <a:cubicBezTo>
                    <a:pt x="668507" y="0"/>
                    <a:pt x="689162" y="8556"/>
                    <a:pt x="704391" y="23784"/>
                  </a:cubicBezTo>
                  <a:cubicBezTo>
                    <a:pt x="719620" y="39013"/>
                    <a:pt x="728176" y="59668"/>
                    <a:pt x="728176" y="81205"/>
                  </a:cubicBezTo>
                  <a:lnTo>
                    <a:pt x="728176" y="257202"/>
                  </a:lnTo>
                  <a:cubicBezTo>
                    <a:pt x="728176" y="302051"/>
                    <a:pt x="691819" y="338407"/>
                    <a:pt x="646970" y="338407"/>
                  </a:cubicBezTo>
                  <a:lnTo>
                    <a:pt x="81205" y="338407"/>
                  </a:lnTo>
                  <a:cubicBezTo>
                    <a:pt x="59668" y="338407"/>
                    <a:pt x="39013" y="329852"/>
                    <a:pt x="23784" y="314623"/>
                  </a:cubicBezTo>
                  <a:cubicBezTo>
                    <a:pt x="8556" y="299394"/>
                    <a:pt x="0" y="278739"/>
                    <a:pt x="0" y="257202"/>
                  </a:cubicBezTo>
                  <a:lnTo>
                    <a:pt x="0" y="81205"/>
                  </a:lnTo>
                  <a:cubicBezTo>
                    <a:pt x="0" y="36357"/>
                    <a:pt x="36357" y="0"/>
                    <a:pt x="81205" y="0"/>
                  </a:cubicBezTo>
                  <a:close/>
                </a:path>
              </a:pathLst>
            </a:custGeom>
            <a:solidFill>
              <a:srgbClr val="AB9EE2"/>
            </a:solidFill>
            <a:ln cap="rnd">
              <a:noFill/>
              <a:prstDash val="dash"/>
              <a:round/>
            </a:ln>
          </p:spPr>
        </p:sp>
        <p:sp>
          <p:nvSpPr>
            <p:cNvPr name="TextBox 5" id="5"/>
            <p:cNvSpPr txBox="true"/>
            <p:nvPr/>
          </p:nvSpPr>
          <p:spPr>
            <a:xfrm>
              <a:off x="0" y="-57150"/>
              <a:ext cx="728176" cy="395557"/>
            </a:xfrm>
            <a:prstGeom prst="rect">
              <a:avLst/>
            </a:prstGeom>
          </p:spPr>
          <p:txBody>
            <a:bodyPr anchor="ctr" rtlCol="false" tIns="50800" lIns="50800" bIns="50800" rIns="50800"/>
            <a:lstStyle/>
            <a:p>
              <a:pPr algn="ctr">
                <a:lnSpc>
                  <a:spcPts val="4480"/>
                </a:lnSpc>
              </a:pPr>
              <a:r>
                <a:rPr lang="en-US" sz="3200" spc="284">
                  <a:solidFill>
                    <a:srgbClr val="000000"/>
                  </a:solidFill>
                  <a:latin typeface="Glacial Indifference"/>
                  <a:ea typeface="Glacial Indifference"/>
                  <a:cs typeface="Glacial Indifference"/>
                  <a:sym typeface="Glacial Indifference"/>
                </a:rPr>
                <a:t>Anthony</a:t>
              </a:r>
            </a:p>
          </p:txBody>
        </p:sp>
      </p:grpSp>
      <p:grpSp>
        <p:nvGrpSpPr>
          <p:cNvPr name="Group 6" id="6"/>
          <p:cNvGrpSpPr/>
          <p:nvPr/>
        </p:nvGrpSpPr>
        <p:grpSpPr>
          <a:xfrm rot="0">
            <a:off x="7760155" y="6107462"/>
            <a:ext cx="2764792" cy="1284890"/>
            <a:chOff x="0" y="0"/>
            <a:chExt cx="728176" cy="338407"/>
          </a:xfrm>
        </p:grpSpPr>
        <p:sp>
          <p:nvSpPr>
            <p:cNvPr name="Freeform 7" id="7"/>
            <p:cNvSpPr/>
            <p:nvPr/>
          </p:nvSpPr>
          <p:spPr>
            <a:xfrm flipH="false" flipV="false" rot="0">
              <a:off x="0" y="0"/>
              <a:ext cx="728176" cy="338407"/>
            </a:xfrm>
            <a:custGeom>
              <a:avLst/>
              <a:gdLst/>
              <a:ahLst/>
              <a:cxnLst/>
              <a:rect r="r" b="b" t="t" l="l"/>
              <a:pathLst>
                <a:path h="338407" w="728176">
                  <a:moveTo>
                    <a:pt x="81205" y="0"/>
                  </a:moveTo>
                  <a:lnTo>
                    <a:pt x="646970" y="0"/>
                  </a:lnTo>
                  <a:cubicBezTo>
                    <a:pt x="668507" y="0"/>
                    <a:pt x="689162" y="8556"/>
                    <a:pt x="704391" y="23784"/>
                  </a:cubicBezTo>
                  <a:cubicBezTo>
                    <a:pt x="719620" y="39013"/>
                    <a:pt x="728176" y="59668"/>
                    <a:pt x="728176" y="81205"/>
                  </a:cubicBezTo>
                  <a:lnTo>
                    <a:pt x="728176" y="257202"/>
                  </a:lnTo>
                  <a:cubicBezTo>
                    <a:pt x="728176" y="302051"/>
                    <a:pt x="691819" y="338407"/>
                    <a:pt x="646970" y="338407"/>
                  </a:cubicBezTo>
                  <a:lnTo>
                    <a:pt x="81205" y="338407"/>
                  </a:lnTo>
                  <a:cubicBezTo>
                    <a:pt x="59668" y="338407"/>
                    <a:pt x="39013" y="329852"/>
                    <a:pt x="23784" y="314623"/>
                  </a:cubicBezTo>
                  <a:cubicBezTo>
                    <a:pt x="8556" y="299394"/>
                    <a:pt x="0" y="278739"/>
                    <a:pt x="0" y="257202"/>
                  </a:cubicBezTo>
                  <a:lnTo>
                    <a:pt x="0" y="81205"/>
                  </a:lnTo>
                  <a:cubicBezTo>
                    <a:pt x="0" y="36357"/>
                    <a:pt x="36357" y="0"/>
                    <a:pt x="81205" y="0"/>
                  </a:cubicBezTo>
                  <a:close/>
                </a:path>
              </a:pathLst>
            </a:custGeom>
            <a:solidFill>
              <a:srgbClr val="EE6E2C"/>
            </a:solidFill>
            <a:ln cap="rnd">
              <a:noFill/>
              <a:prstDash val="dash"/>
              <a:round/>
            </a:ln>
          </p:spPr>
        </p:sp>
        <p:sp>
          <p:nvSpPr>
            <p:cNvPr name="TextBox 8" id="8"/>
            <p:cNvSpPr txBox="true"/>
            <p:nvPr/>
          </p:nvSpPr>
          <p:spPr>
            <a:xfrm>
              <a:off x="0" y="-57150"/>
              <a:ext cx="728176" cy="395557"/>
            </a:xfrm>
            <a:prstGeom prst="rect">
              <a:avLst/>
            </a:prstGeom>
          </p:spPr>
          <p:txBody>
            <a:bodyPr anchor="ctr" rtlCol="false" tIns="50800" lIns="50800" bIns="50800" rIns="50800"/>
            <a:lstStyle/>
            <a:p>
              <a:pPr algn="ctr">
                <a:lnSpc>
                  <a:spcPts val="4480"/>
                </a:lnSpc>
              </a:pPr>
              <a:r>
                <a:rPr lang="en-US" sz="3200" spc="284">
                  <a:solidFill>
                    <a:srgbClr val="000000"/>
                  </a:solidFill>
                  <a:latin typeface="Glacial Indifference"/>
                  <a:ea typeface="Glacial Indifference"/>
                  <a:cs typeface="Glacial Indifference"/>
                  <a:sym typeface="Glacial Indifference"/>
                </a:rPr>
                <a:t>Luke</a:t>
              </a:r>
            </a:p>
          </p:txBody>
        </p:sp>
      </p:grpSp>
      <p:grpSp>
        <p:nvGrpSpPr>
          <p:cNvPr name="Group 9" id="9"/>
          <p:cNvGrpSpPr/>
          <p:nvPr/>
        </p:nvGrpSpPr>
        <p:grpSpPr>
          <a:xfrm rot="0">
            <a:off x="12242968" y="6107462"/>
            <a:ext cx="2764792" cy="1284890"/>
            <a:chOff x="0" y="0"/>
            <a:chExt cx="728176" cy="338407"/>
          </a:xfrm>
        </p:grpSpPr>
        <p:sp>
          <p:nvSpPr>
            <p:cNvPr name="Freeform 10" id="10"/>
            <p:cNvSpPr/>
            <p:nvPr/>
          </p:nvSpPr>
          <p:spPr>
            <a:xfrm flipH="false" flipV="false" rot="0">
              <a:off x="0" y="0"/>
              <a:ext cx="728176" cy="338407"/>
            </a:xfrm>
            <a:custGeom>
              <a:avLst/>
              <a:gdLst/>
              <a:ahLst/>
              <a:cxnLst/>
              <a:rect r="r" b="b" t="t" l="l"/>
              <a:pathLst>
                <a:path h="338407" w="728176">
                  <a:moveTo>
                    <a:pt x="81205" y="0"/>
                  </a:moveTo>
                  <a:lnTo>
                    <a:pt x="646970" y="0"/>
                  </a:lnTo>
                  <a:cubicBezTo>
                    <a:pt x="668507" y="0"/>
                    <a:pt x="689162" y="8556"/>
                    <a:pt x="704391" y="23784"/>
                  </a:cubicBezTo>
                  <a:cubicBezTo>
                    <a:pt x="719620" y="39013"/>
                    <a:pt x="728176" y="59668"/>
                    <a:pt x="728176" y="81205"/>
                  </a:cubicBezTo>
                  <a:lnTo>
                    <a:pt x="728176" y="257202"/>
                  </a:lnTo>
                  <a:cubicBezTo>
                    <a:pt x="728176" y="302051"/>
                    <a:pt x="691819" y="338407"/>
                    <a:pt x="646970" y="338407"/>
                  </a:cubicBezTo>
                  <a:lnTo>
                    <a:pt x="81205" y="338407"/>
                  </a:lnTo>
                  <a:cubicBezTo>
                    <a:pt x="59668" y="338407"/>
                    <a:pt x="39013" y="329852"/>
                    <a:pt x="23784" y="314623"/>
                  </a:cubicBezTo>
                  <a:cubicBezTo>
                    <a:pt x="8556" y="299394"/>
                    <a:pt x="0" y="278739"/>
                    <a:pt x="0" y="257202"/>
                  </a:cubicBezTo>
                  <a:lnTo>
                    <a:pt x="0" y="81205"/>
                  </a:lnTo>
                  <a:cubicBezTo>
                    <a:pt x="0" y="36357"/>
                    <a:pt x="36357" y="0"/>
                    <a:pt x="81205" y="0"/>
                  </a:cubicBezTo>
                  <a:close/>
                </a:path>
              </a:pathLst>
            </a:custGeom>
            <a:solidFill>
              <a:srgbClr val="AB9EE2"/>
            </a:solidFill>
            <a:ln cap="rnd">
              <a:noFill/>
              <a:prstDash val="dash"/>
              <a:round/>
            </a:ln>
          </p:spPr>
        </p:sp>
        <p:sp>
          <p:nvSpPr>
            <p:cNvPr name="TextBox 11" id="11"/>
            <p:cNvSpPr txBox="true"/>
            <p:nvPr/>
          </p:nvSpPr>
          <p:spPr>
            <a:xfrm>
              <a:off x="0" y="-57150"/>
              <a:ext cx="728176" cy="395557"/>
            </a:xfrm>
            <a:prstGeom prst="rect">
              <a:avLst/>
            </a:prstGeom>
          </p:spPr>
          <p:txBody>
            <a:bodyPr anchor="ctr" rtlCol="false" tIns="50800" lIns="50800" bIns="50800" rIns="50800"/>
            <a:lstStyle/>
            <a:p>
              <a:pPr algn="ctr">
                <a:lnSpc>
                  <a:spcPts val="4480"/>
                </a:lnSpc>
              </a:pPr>
              <a:r>
                <a:rPr lang="en-US" sz="3200" spc="284">
                  <a:solidFill>
                    <a:srgbClr val="000000"/>
                  </a:solidFill>
                  <a:latin typeface="Glacial Indifference"/>
                  <a:ea typeface="Glacial Indifference"/>
                  <a:cs typeface="Glacial Indifference"/>
                  <a:sym typeface="Glacial Indifference"/>
                </a:rPr>
                <a:t>Isaac</a:t>
              </a:r>
            </a:p>
          </p:txBody>
        </p:sp>
      </p:grpSp>
      <p:grpSp>
        <p:nvGrpSpPr>
          <p:cNvPr name="Group 12" id="12"/>
          <p:cNvGrpSpPr/>
          <p:nvPr/>
        </p:nvGrpSpPr>
        <p:grpSpPr>
          <a:xfrm rot="0">
            <a:off x="2948733" y="3059807"/>
            <a:ext cx="2892337" cy="2892337"/>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0" t="-6384" r="0" b="-6384"/>
              </a:stretch>
            </a:blipFill>
          </p:spPr>
        </p:sp>
      </p:grpSp>
      <p:grpSp>
        <p:nvGrpSpPr>
          <p:cNvPr name="Group 14" id="14"/>
          <p:cNvGrpSpPr/>
          <p:nvPr/>
        </p:nvGrpSpPr>
        <p:grpSpPr>
          <a:xfrm rot="0">
            <a:off x="7697832" y="3059807"/>
            <a:ext cx="2892337" cy="2892337"/>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0" t="-2273" r="0" b="-38032"/>
              </a:stretch>
            </a:blipFill>
          </p:spPr>
        </p:sp>
      </p:grpSp>
      <p:grpSp>
        <p:nvGrpSpPr>
          <p:cNvPr name="Group 16" id="16"/>
          <p:cNvGrpSpPr/>
          <p:nvPr/>
        </p:nvGrpSpPr>
        <p:grpSpPr>
          <a:xfrm rot="0">
            <a:off x="12219425" y="3059807"/>
            <a:ext cx="2892337" cy="2892337"/>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19873" t="-13469" r="-14794" b="-21198"/>
              </a:stretch>
            </a:blipFill>
          </p:spPr>
        </p:sp>
      </p:grpSp>
      <p:sp>
        <p:nvSpPr>
          <p:cNvPr name="TextBox 18" id="18"/>
          <p:cNvSpPr txBox="true"/>
          <p:nvPr/>
        </p:nvSpPr>
        <p:spPr>
          <a:xfrm rot="0">
            <a:off x="1028700" y="857250"/>
            <a:ext cx="16230600" cy="1566544"/>
          </a:xfrm>
          <a:prstGeom prst="rect">
            <a:avLst/>
          </a:prstGeom>
        </p:spPr>
        <p:txBody>
          <a:bodyPr anchor="t" rtlCol="false" tIns="0" lIns="0" bIns="0" rIns="0">
            <a:spAutoFit/>
          </a:bodyPr>
          <a:lstStyle/>
          <a:p>
            <a:pPr algn="ctr">
              <a:lnSpc>
                <a:spcPts val="12880"/>
              </a:lnSpc>
            </a:pPr>
            <a:r>
              <a:rPr lang="en-US" sz="9200">
                <a:solidFill>
                  <a:srgbClr val="D6652E"/>
                </a:solidFill>
                <a:latin typeface="Pagkaki"/>
                <a:ea typeface="Pagkaki"/>
                <a:cs typeface="Pagkaki"/>
                <a:sym typeface="Pagkaki"/>
              </a:rPr>
              <a:t>The ShopCrawl Team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The Problem</a:t>
            </a:r>
          </a:p>
        </p:txBody>
      </p:sp>
      <p:grpSp>
        <p:nvGrpSpPr>
          <p:cNvPr name="Group 3" id="3"/>
          <p:cNvGrpSpPr/>
          <p:nvPr/>
        </p:nvGrpSpPr>
        <p:grpSpPr>
          <a:xfrm rot="0">
            <a:off x="1161377" y="2803465"/>
            <a:ext cx="6172200" cy="1795968"/>
            <a:chOff x="0" y="0"/>
            <a:chExt cx="1625600" cy="473012"/>
          </a:xfrm>
        </p:grpSpPr>
        <p:sp>
          <p:nvSpPr>
            <p:cNvPr name="Freeform 4" id="4"/>
            <p:cNvSpPr/>
            <p:nvPr/>
          </p:nvSpPr>
          <p:spPr>
            <a:xfrm flipH="false" flipV="false" rot="0">
              <a:off x="0" y="0"/>
              <a:ext cx="1625600" cy="473012"/>
            </a:xfrm>
            <a:custGeom>
              <a:avLst/>
              <a:gdLst/>
              <a:ahLst/>
              <a:cxnLst/>
              <a:rect r="r" b="b" t="t" l="l"/>
              <a:pathLst>
                <a:path h="473012" w="1625600">
                  <a:moveTo>
                    <a:pt x="40138" y="0"/>
                  </a:moveTo>
                  <a:lnTo>
                    <a:pt x="1585462" y="0"/>
                  </a:lnTo>
                  <a:cubicBezTo>
                    <a:pt x="1607629" y="0"/>
                    <a:pt x="1625600" y="17971"/>
                    <a:pt x="1625600" y="40138"/>
                  </a:cubicBezTo>
                  <a:lnTo>
                    <a:pt x="1625600" y="432874"/>
                  </a:lnTo>
                  <a:cubicBezTo>
                    <a:pt x="1625600" y="455042"/>
                    <a:pt x="1607629" y="473012"/>
                    <a:pt x="1585462" y="473012"/>
                  </a:cubicBezTo>
                  <a:lnTo>
                    <a:pt x="40138" y="473012"/>
                  </a:lnTo>
                  <a:cubicBezTo>
                    <a:pt x="17971" y="473012"/>
                    <a:pt x="0" y="455042"/>
                    <a:pt x="0" y="432874"/>
                  </a:cubicBezTo>
                  <a:lnTo>
                    <a:pt x="0" y="40138"/>
                  </a:lnTo>
                  <a:cubicBezTo>
                    <a:pt x="0" y="17971"/>
                    <a:pt x="17971" y="0"/>
                    <a:pt x="40138" y="0"/>
                  </a:cubicBezTo>
                  <a:close/>
                </a:path>
              </a:pathLst>
            </a:custGeom>
            <a:solidFill>
              <a:srgbClr val="5A51B8"/>
            </a:solidFill>
          </p:spPr>
        </p:sp>
        <p:sp>
          <p:nvSpPr>
            <p:cNvPr name="TextBox 5" id="5"/>
            <p:cNvSpPr txBox="true"/>
            <p:nvPr/>
          </p:nvSpPr>
          <p:spPr>
            <a:xfrm>
              <a:off x="0" y="-57150"/>
              <a:ext cx="1625600" cy="530162"/>
            </a:xfrm>
            <a:prstGeom prst="rect">
              <a:avLst/>
            </a:prstGeom>
          </p:spPr>
          <p:txBody>
            <a:bodyPr anchor="ctr" rtlCol="false" tIns="127000" lIns="127000" bIns="127000" rIns="127000"/>
            <a:lstStyle/>
            <a:p>
              <a:pPr algn="ctr">
                <a:lnSpc>
                  <a:spcPts val="4199"/>
                </a:lnSpc>
              </a:pPr>
              <a:r>
                <a:rPr lang="en-US" sz="2999" spc="332">
                  <a:solidFill>
                    <a:srgbClr val="FFFFFF"/>
                  </a:solidFill>
                  <a:latin typeface="Glacial Indifference"/>
                  <a:ea typeface="Glacial Indifference"/>
                  <a:cs typeface="Glacial Indifference"/>
                  <a:sym typeface="Glacial Indifference"/>
                </a:rPr>
                <a:t>1.Chore shopping is boring and monotonous</a:t>
              </a:r>
            </a:p>
          </p:txBody>
        </p:sp>
      </p:grpSp>
      <p:grpSp>
        <p:nvGrpSpPr>
          <p:cNvPr name="Group 6" id="6"/>
          <p:cNvGrpSpPr/>
          <p:nvPr/>
        </p:nvGrpSpPr>
        <p:grpSpPr>
          <a:xfrm rot="0">
            <a:off x="4247477" y="5125976"/>
            <a:ext cx="6172200" cy="1795968"/>
            <a:chOff x="0" y="0"/>
            <a:chExt cx="1625600" cy="473012"/>
          </a:xfrm>
        </p:grpSpPr>
        <p:sp>
          <p:nvSpPr>
            <p:cNvPr name="Freeform 7" id="7"/>
            <p:cNvSpPr/>
            <p:nvPr/>
          </p:nvSpPr>
          <p:spPr>
            <a:xfrm flipH="false" flipV="false" rot="0">
              <a:off x="0" y="0"/>
              <a:ext cx="1625600" cy="473012"/>
            </a:xfrm>
            <a:custGeom>
              <a:avLst/>
              <a:gdLst/>
              <a:ahLst/>
              <a:cxnLst/>
              <a:rect r="r" b="b" t="t" l="l"/>
              <a:pathLst>
                <a:path h="473012" w="1625600">
                  <a:moveTo>
                    <a:pt x="40138" y="0"/>
                  </a:moveTo>
                  <a:lnTo>
                    <a:pt x="1585462" y="0"/>
                  </a:lnTo>
                  <a:cubicBezTo>
                    <a:pt x="1607629" y="0"/>
                    <a:pt x="1625600" y="17971"/>
                    <a:pt x="1625600" y="40138"/>
                  </a:cubicBezTo>
                  <a:lnTo>
                    <a:pt x="1625600" y="432874"/>
                  </a:lnTo>
                  <a:cubicBezTo>
                    <a:pt x="1625600" y="455042"/>
                    <a:pt x="1607629" y="473012"/>
                    <a:pt x="1585462" y="473012"/>
                  </a:cubicBezTo>
                  <a:lnTo>
                    <a:pt x="40138" y="473012"/>
                  </a:lnTo>
                  <a:cubicBezTo>
                    <a:pt x="17971" y="473012"/>
                    <a:pt x="0" y="455042"/>
                    <a:pt x="0" y="432874"/>
                  </a:cubicBezTo>
                  <a:lnTo>
                    <a:pt x="0" y="40138"/>
                  </a:lnTo>
                  <a:cubicBezTo>
                    <a:pt x="0" y="17971"/>
                    <a:pt x="17971" y="0"/>
                    <a:pt x="40138" y="0"/>
                  </a:cubicBezTo>
                  <a:close/>
                </a:path>
              </a:pathLst>
            </a:custGeom>
            <a:solidFill>
              <a:srgbClr val="5A51B8"/>
            </a:solidFill>
          </p:spPr>
        </p:sp>
        <p:sp>
          <p:nvSpPr>
            <p:cNvPr name="TextBox 8" id="8"/>
            <p:cNvSpPr txBox="true"/>
            <p:nvPr/>
          </p:nvSpPr>
          <p:spPr>
            <a:xfrm>
              <a:off x="0" y="-57150"/>
              <a:ext cx="1625600" cy="530162"/>
            </a:xfrm>
            <a:prstGeom prst="rect">
              <a:avLst/>
            </a:prstGeom>
          </p:spPr>
          <p:txBody>
            <a:bodyPr anchor="ctr" rtlCol="false" tIns="127000" lIns="127000" bIns="127000" rIns="127000"/>
            <a:lstStyle/>
            <a:p>
              <a:pPr algn="ctr">
                <a:lnSpc>
                  <a:spcPts val="4199"/>
                </a:lnSpc>
              </a:pPr>
              <a:r>
                <a:rPr lang="en-US" sz="2999" spc="332">
                  <a:solidFill>
                    <a:srgbClr val="FFFFFF"/>
                  </a:solidFill>
                  <a:latin typeface="Glacial Indifference"/>
                  <a:ea typeface="Glacial Indifference"/>
                  <a:cs typeface="Glacial Indifference"/>
                  <a:sym typeface="Glacial Indifference"/>
                </a:rPr>
                <a:t>2.It’s hard for people to meet new people</a:t>
              </a:r>
            </a:p>
          </p:txBody>
        </p:sp>
      </p:grpSp>
      <p:grpSp>
        <p:nvGrpSpPr>
          <p:cNvPr name="Group 9" id="9"/>
          <p:cNvGrpSpPr/>
          <p:nvPr/>
        </p:nvGrpSpPr>
        <p:grpSpPr>
          <a:xfrm rot="0">
            <a:off x="7333577" y="7502698"/>
            <a:ext cx="6172200" cy="1795968"/>
            <a:chOff x="0" y="0"/>
            <a:chExt cx="1625600" cy="473012"/>
          </a:xfrm>
        </p:grpSpPr>
        <p:sp>
          <p:nvSpPr>
            <p:cNvPr name="Freeform 10" id="10"/>
            <p:cNvSpPr/>
            <p:nvPr/>
          </p:nvSpPr>
          <p:spPr>
            <a:xfrm flipH="false" flipV="false" rot="0">
              <a:off x="0" y="0"/>
              <a:ext cx="1625600" cy="473012"/>
            </a:xfrm>
            <a:custGeom>
              <a:avLst/>
              <a:gdLst/>
              <a:ahLst/>
              <a:cxnLst/>
              <a:rect r="r" b="b" t="t" l="l"/>
              <a:pathLst>
                <a:path h="473012" w="1625600">
                  <a:moveTo>
                    <a:pt x="40138" y="0"/>
                  </a:moveTo>
                  <a:lnTo>
                    <a:pt x="1585462" y="0"/>
                  </a:lnTo>
                  <a:cubicBezTo>
                    <a:pt x="1607629" y="0"/>
                    <a:pt x="1625600" y="17971"/>
                    <a:pt x="1625600" y="40138"/>
                  </a:cubicBezTo>
                  <a:lnTo>
                    <a:pt x="1625600" y="432874"/>
                  </a:lnTo>
                  <a:cubicBezTo>
                    <a:pt x="1625600" y="455042"/>
                    <a:pt x="1607629" y="473012"/>
                    <a:pt x="1585462" y="473012"/>
                  </a:cubicBezTo>
                  <a:lnTo>
                    <a:pt x="40138" y="473012"/>
                  </a:lnTo>
                  <a:cubicBezTo>
                    <a:pt x="17971" y="473012"/>
                    <a:pt x="0" y="455042"/>
                    <a:pt x="0" y="432874"/>
                  </a:cubicBezTo>
                  <a:lnTo>
                    <a:pt x="0" y="40138"/>
                  </a:lnTo>
                  <a:cubicBezTo>
                    <a:pt x="0" y="17971"/>
                    <a:pt x="17971" y="0"/>
                    <a:pt x="40138" y="0"/>
                  </a:cubicBezTo>
                  <a:close/>
                </a:path>
              </a:pathLst>
            </a:custGeom>
            <a:solidFill>
              <a:srgbClr val="5A51B8"/>
            </a:solidFill>
          </p:spPr>
        </p:sp>
        <p:sp>
          <p:nvSpPr>
            <p:cNvPr name="TextBox 11" id="11"/>
            <p:cNvSpPr txBox="true"/>
            <p:nvPr/>
          </p:nvSpPr>
          <p:spPr>
            <a:xfrm>
              <a:off x="0" y="-57150"/>
              <a:ext cx="1625600" cy="530162"/>
            </a:xfrm>
            <a:prstGeom prst="rect">
              <a:avLst/>
            </a:prstGeom>
          </p:spPr>
          <p:txBody>
            <a:bodyPr anchor="ctr" rtlCol="false" tIns="127000" lIns="127000" bIns="127000" rIns="127000"/>
            <a:lstStyle/>
            <a:p>
              <a:pPr algn="ctr">
                <a:lnSpc>
                  <a:spcPts val="4199"/>
                </a:lnSpc>
              </a:pPr>
              <a:r>
                <a:rPr lang="en-US" sz="2999" spc="332">
                  <a:solidFill>
                    <a:srgbClr val="FFFFFF"/>
                  </a:solidFill>
                  <a:latin typeface="Glacial Indifference"/>
                  <a:ea typeface="Glacial Indifference"/>
                  <a:cs typeface="Glacial Indifference"/>
                  <a:sym typeface="Glacial Indifference"/>
                </a:rPr>
                <a:t>3.Time is valuable</a:t>
              </a:r>
            </a:p>
          </p:txBody>
        </p:sp>
      </p:grpSp>
      <p:sp>
        <p:nvSpPr>
          <p:cNvPr name="Freeform 12" id="12"/>
          <p:cNvSpPr/>
          <p:nvPr/>
        </p:nvSpPr>
        <p:spPr>
          <a:xfrm flipH="false" flipV="false" rot="0">
            <a:off x="11608239" y="4773822"/>
            <a:ext cx="2639447" cy="2500276"/>
          </a:xfrm>
          <a:custGeom>
            <a:avLst/>
            <a:gdLst/>
            <a:ahLst/>
            <a:cxnLst/>
            <a:rect r="r" b="b" t="t" l="l"/>
            <a:pathLst>
              <a:path h="2500276" w="2639447">
                <a:moveTo>
                  <a:pt x="0" y="0"/>
                </a:moveTo>
                <a:lnTo>
                  <a:pt x="2639447" y="0"/>
                </a:lnTo>
                <a:lnTo>
                  <a:pt x="2639447" y="2500276"/>
                </a:lnTo>
                <a:lnTo>
                  <a:pt x="0" y="250027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0">
            <a:off x="8833481" y="2503399"/>
            <a:ext cx="2396098" cy="2396098"/>
          </a:xfrm>
          <a:custGeom>
            <a:avLst/>
            <a:gdLst/>
            <a:ahLst/>
            <a:cxnLst/>
            <a:rect r="r" b="b" t="t" l="l"/>
            <a:pathLst>
              <a:path h="2396098" w="2396098">
                <a:moveTo>
                  <a:pt x="0" y="0"/>
                </a:moveTo>
                <a:lnTo>
                  <a:pt x="2396098" y="0"/>
                </a:lnTo>
                <a:lnTo>
                  <a:pt x="2396098" y="2396099"/>
                </a:lnTo>
                <a:lnTo>
                  <a:pt x="0" y="23960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14626347" y="7150544"/>
            <a:ext cx="2500276" cy="2500276"/>
          </a:xfrm>
          <a:custGeom>
            <a:avLst/>
            <a:gdLst/>
            <a:ahLst/>
            <a:cxnLst/>
            <a:rect r="r" b="b" t="t" l="l"/>
            <a:pathLst>
              <a:path h="2500276" w="2500276">
                <a:moveTo>
                  <a:pt x="0" y="0"/>
                </a:moveTo>
                <a:lnTo>
                  <a:pt x="2500276" y="0"/>
                </a:lnTo>
                <a:lnTo>
                  <a:pt x="2500276" y="2500276"/>
                </a:lnTo>
                <a:lnTo>
                  <a:pt x="0" y="250027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0">
            <a:off x="7945951" y="5751503"/>
            <a:ext cx="2396098" cy="2604455"/>
          </a:xfrm>
          <a:custGeom>
            <a:avLst/>
            <a:gdLst/>
            <a:ahLst/>
            <a:cxnLst/>
            <a:rect r="r" b="b" t="t" l="l"/>
            <a:pathLst>
              <a:path h="2604455" w="2396098">
                <a:moveTo>
                  <a:pt x="0" y="0"/>
                </a:moveTo>
                <a:lnTo>
                  <a:pt x="2396098" y="0"/>
                </a:lnTo>
                <a:lnTo>
                  <a:pt x="2396098" y="2604455"/>
                </a:lnTo>
                <a:lnTo>
                  <a:pt x="0" y="26044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503553" y="5751503"/>
            <a:ext cx="2396098" cy="2604455"/>
          </a:xfrm>
          <a:custGeom>
            <a:avLst/>
            <a:gdLst/>
            <a:ahLst/>
            <a:cxnLst/>
            <a:rect r="r" b="b" t="t" l="l"/>
            <a:pathLst>
              <a:path h="2604455" w="2396098">
                <a:moveTo>
                  <a:pt x="0" y="0"/>
                </a:moveTo>
                <a:lnTo>
                  <a:pt x="2396099" y="0"/>
                </a:lnTo>
                <a:lnTo>
                  <a:pt x="2396099" y="2604455"/>
                </a:lnTo>
                <a:lnTo>
                  <a:pt x="0" y="26044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2389924" y="5751503"/>
            <a:ext cx="2396098" cy="2604455"/>
          </a:xfrm>
          <a:custGeom>
            <a:avLst/>
            <a:gdLst/>
            <a:ahLst/>
            <a:cxnLst/>
            <a:rect r="r" b="b" t="t" l="l"/>
            <a:pathLst>
              <a:path h="2604455" w="2396098">
                <a:moveTo>
                  <a:pt x="0" y="0"/>
                </a:moveTo>
                <a:lnTo>
                  <a:pt x="2396098" y="0"/>
                </a:lnTo>
                <a:lnTo>
                  <a:pt x="2396098" y="2604455"/>
                </a:lnTo>
                <a:lnTo>
                  <a:pt x="0" y="26044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968817" y="2115223"/>
            <a:ext cx="14350366" cy="3636280"/>
          </a:xfrm>
          <a:prstGeom prst="rect">
            <a:avLst/>
          </a:prstGeom>
        </p:spPr>
        <p:txBody>
          <a:bodyPr anchor="t" rtlCol="false" tIns="0" lIns="0" bIns="0" rIns="0">
            <a:spAutoFit/>
          </a:bodyPr>
          <a:lstStyle/>
          <a:p>
            <a:pPr algn="ctr" marL="0" indent="0" lvl="0">
              <a:lnSpc>
                <a:spcPts val="29702"/>
              </a:lnSpc>
              <a:spcBef>
                <a:spcPct val="0"/>
              </a:spcBef>
            </a:pPr>
            <a:r>
              <a:rPr lang="en-US" sz="21215">
                <a:solidFill>
                  <a:srgbClr val="000000"/>
                </a:solidFill>
                <a:latin typeface="Pagkaki"/>
                <a:ea typeface="Pagkaki"/>
                <a:cs typeface="Pagkaki"/>
                <a:sym typeface="Pagkaki"/>
              </a:rPr>
              <a:t>The solution?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886857" y="911153"/>
            <a:ext cx="16514286" cy="3960327"/>
          </a:xfrm>
          <a:prstGeom prst="rect">
            <a:avLst/>
          </a:prstGeom>
        </p:spPr>
        <p:txBody>
          <a:bodyPr anchor="t" rtlCol="false" tIns="0" lIns="0" bIns="0" rIns="0">
            <a:spAutoFit/>
          </a:bodyPr>
          <a:lstStyle/>
          <a:p>
            <a:pPr algn="ctr">
              <a:lnSpc>
                <a:spcPts val="16843"/>
              </a:lnSpc>
            </a:pPr>
            <a:r>
              <a:rPr lang="en-US" sz="12031">
                <a:solidFill>
                  <a:srgbClr val="000000"/>
                </a:solidFill>
                <a:latin typeface="League Spartan"/>
                <a:ea typeface="League Spartan"/>
                <a:cs typeface="League Spartan"/>
                <a:sym typeface="League Spartan"/>
              </a:rPr>
              <a:t>Shop Crawl:       </a:t>
            </a:r>
          </a:p>
          <a:p>
            <a:pPr algn="ctr">
              <a:lnSpc>
                <a:spcPts val="14884"/>
              </a:lnSpc>
            </a:pPr>
            <a:r>
              <a:rPr lang="en-US" sz="10631">
                <a:solidFill>
                  <a:srgbClr val="000000"/>
                </a:solidFill>
                <a:latin typeface="League Spartan"/>
                <a:ea typeface="League Spartan"/>
                <a:cs typeface="League Spartan"/>
                <a:sym typeface="League Spartan"/>
              </a:rPr>
              <a:t>Make Shopping a party</a:t>
            </a:r>
          </a:p>
        </p:txBody>
      </p:sp>
      <p:sp>
        <p:nvSpPr>
          <p:cNvPr name="Freeform 3" id="3"/>
          <p:cNvSpPr/>
          <p:nvPr/>
        </p:nvSpPr>
        <p:spPr>
          <a:xfrm flipH="false" flipV="false" rot="0">
            <a:off x="56705" y="4871480"/>
            <a:ext cx="8827981" cy="6670239"/>
          </a:xfrm>
          <a:custGeom>
            <a:avLst/>
            <a:gdLst/>
            <a:ahLst/>
            <a:cxnLst/>
            <a:rect r="r" b="b" t="t" l="l"/>
            <a:pathLst>
              <a:path h="6670239" w="8827981">
                <a:moveTo>
                  <a:pt x="0" y="0"/>
                </a:moveTo>
                <a:lnTo>
                  <a:pt x="8827982" y="0"/>
                </a:lnTo>
                <a:lnTo>
                  <a:pt x="8827982" y="6670239"/>
                </a:lnTo>
                <a:lnTo>
                  <a:pt x="0" y="66702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8973006" y="4871480"/>
            <a:ext cx="9258288" cy="6995370"/>
          </a:xfrm>
          <a:custGeom>
            <a:avLst/>
            <a:gdLst/>
            <a:ahLst/>
            <a:cxnLst/>
            <a:rect r="r" b="b" t="t" l="l"/>
            <a:pathLst>
              <a:path h="6995370" w="9258288">
                <a:moveTo>
                  <a:pt x="0" y="0"/>
                </a:moveTo>
                <a:lnTo>
                  <a:pt x="9258289" y="0"/>
                </a:lnTo>
                <a:lnTo>
                  <a:pt x="9258289" y="6995370"/>
                </a:lnTo>
                <a:lnTo>
                  <a:pt x="0" y="69953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3201297" y="586838"/>
            <a:ext cx="2556633" cy="2588067"/>
          </a:xfrm>
          <a:custGeom>
            <a:avLst/>
            <a:gdLst/>
            <a:ahLst/>
            <a:cxnLst/>
            <a:rect r="r" b="b" t="t" l="l"/>
            <a:pathLst>
              <a:path h="2588067" w="2556633">
                <a:moveTo>
                  <a:pt x="0" y="0"/>
                </a:moveTo>
                <a:lnTo>
                  <a:pt x="2556633" y="0"/>
                </a:lnTo>
                <a:lnTo>
                  <a:pt x="2556633" y="2588067"/>
                </a:lnTo>
                <a:lnTo>
                  <a:pt x="0" y="2588067"/>
                </a:lnTo>
                <a:lnTo>
                  <a:pt x="0" y="0"/>
                </a:lnTo>
                <a:close/>
              </a:path>
            </a:pathLst>
          </a:custGeom>
          <a:blipFill>
            <a:blip r:embed="rId4"/>
            <a:stretch>
              <a:fillRect l="-11361" t="-12084" r="-10924" b="-8716"/>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4283023"/>
            <a:ext cx="6970615" cy="4975277"/>
          </a:xfrm>
          <a:custGeom>
            <a:avLst/>
            <a:gdLst/>
            <a:ahLst/>
            <a:cxnLst/>
            <a:rect r="r" b="b" t="t" l="l"/>
            <a:pathLst>
              <a:path h="4975277" w="6970615">
                <a:moveTo>
                  <a:pt x="0" y="0"/>
                </a:moveTo>
                <a:lnTo>
                  <a:pt x="6970615" y="0"/>
                </a:lnTo>
                <a:lnTo>
                  <a:pt x="6970615" y="4975277"/>
                </a:lnTo>
                <a:lnTo>
                  <a:pt x="0" y="4975277"/>
                </a:lnTo>
                <a:lnTo>
                  <a:pt x="0" y="0"/>
                </a:lnTo>
                <a:close/>
              </a:path>
            </a:pathLst>
          </a:custGeom>
          <a:blipFill>
            <a:blip r:embed="rId3"/>
            <a:stretch>
              <a:fillRect l="0" t="0" r="0" b="0"/>
            </a:stretch>
          </a:blipFill>
        </p:spPr>
      </p:sp>
      <p:sp>
        <p:nvSpPr>
          <p:cNvPr name="Freeform 3" id="3"/>
          <p:cNvSpPr/>
          <p:nvPr/>
        </p:nvSpPr>
        <p:spPr>
          <a:xfrm flipH="false" flipV="false" rot="-5400000">
            <a:off x="11188123" y="3743533"/>
            <a:ext cx="5433871" cy="6708482"/>
          </a:xfrm>
          <a:custGeom>
            <a:avLst/>
            <a:gdLst/>
            <a:ahLst/>
            <a:cxnLst/>
            <a:rect r="r" b="b" t="t" l="l"/>
            <a:pathLst>
              <a:path h="6708482" w="5433871">
                <a:moveTo>
                  <a:pt x="0" y="0"/>
                </a:moveTo>
                <a:lnTo>
                  <a:pt x="5433871" y="0"/>
                </a:lnTo>
                <a:lnTo>
                  <a:pt x="5433871" y="6708483"/>
                </a:lnTo>
                <a:lnTo>
                  <a:pt x="0" y="6708483"/>
                </a:lnTo>
                <a:lnTo>
                  <a:pt x="0" y="0"/>
                </a:lnTo>
                <a:close/>
              </a:path>
            </a:pathLst>
          </a:custGeom>
          <a:blipFill>
            <a:blip r:embed="rId4"/>
            <a:stretch>
              <a:fillRect l="0" t="0" r="0" b="0"/>
            </a:stretch>
          </a:blipFill>
        </p:spPr>
      </p:sp>
      <p:sp>
        <p:nvSpPr>
          <p:cNvPr name="TextBox 4" id="4"/>
          <p:cNvSpPr txBox="true"/>
          <p:nvPr/>
        </p:nvSpPr>
        <p:spPr>
          <a:xfrm rot="0">
            <a:off x="876508" y="685810"/>
            <a:ext cx="16534983" cy="1566544"/>
          </a:xfrm>
          <a:prstGeom prst="rect">
            <a:avLst/>
          </a:prstGeom>
        </p:spPr>
        <p:txBody>
          <a:bodyPr anchor="t" rtlCol="false" tIns="0" lIns="0" bIns="0" rIns="0">
            <a:spAutoFit/>
          </a:bodyPr>
          <a:lstStyle/>
          <a:p>
            <a:pPr algn="ctr">
              <a:lnSpc>
                <a:spcPts val="12880"/>
              </a:lnSpc>
            </a:pPr>
            <a:r>
              <a:rPr lang="en-US" sz="9200">
                <a:solidFill>
                  <a:srgbClr val="D6652E"/>
                </a:solidFill>
                <a:latin typeface="Pagkaki"/>
                <a:ea typeface="Pagkaki"/>
                <a:cs typeface="Pagkaki"/>
                <a:sym typeface="Pagkaki"/>
              </a:rPr>
              <a:t>Sketching Explorations</a:t>
            </a:r>
          </a:p>
        </p:txBody>
      </p:sp>
      <p:sp>
        <p:nvSpPr>
          <p:cNvPr name="TextBox 5" id="5"/>
          <p:cNvSpPr txBox="true"/>
          <p:nvPr/>
        </p:nvSpPr>
        <p:spPr>
          <a:xfrm rot="0">
            <a:off x="876508" y="2157104"/>
            <a:ext cx="16534983" cy="887095"/>
          </a:xfrm>
          <a:prstGeom prst="rect">
            <a:avLst/>
          </a:prstGeom>
        </p:spPr>
        <p:txBody>
          <a:bodyPr anchor="t" rtlCol="false" tIns="0" lIns="0" bIns="0" rIns="0">
            <a:spAutoFit/>
          </a:bodyPr>
          <a:lstStyle/>
          <a:p>
            <a:pPr algn="ctr">
              <a:lnSpc>
                <a:spcPts val="7279"/>
              </a:lnSpc>
            </a:pPr>
            <a:r>
              <a:rPr lang="en-US" sz="5199" b="true">
                <a:solidFill>
                  <a:srgbClr val="D6652E"/>
                </a:solidFill>
                <a:latin typeface="Canva Sans Bold"/>
                <a:ea typeface="Canva Sans Bold"/>
                <a:cs typeface="Canva Sans Bold"/>
                <a:sym typeface="Canva Sans Bold"/>
              </a:rPr>
              <a:t>Concept Sketches</a:t>
            </a:r>
          </a:p>
        </p:txBody>
      </p:sp>
      <p:sp>
        <p:nvSpPr>
          <p:cNvPr name="TextBox 6" id="6"/>
          <p:cNvSpPr txBox="true"/>
          <p:nvPr/>
        </p:nvSpPr>
        <p:spPr>
          <a:xfrm rot="0">
            <a:off x="4063840" y="3227705"/>
            <a:ext cx="900336" cy="887095"/>
          </a:xfrm>
          <a:prstGeom prst="rect">
            <a:avLst/>
          </a:prstGeom>
        </p:spPr>
        <p:txBody>
          <a:bodyPr anchor="t" rtlCol="false" tIns="0" lIns="0" bIns="0" rIns="0">
            <a:spAutoFit/>
          </a:bodyPr>
          <a:lstStyle/>
          <a:p>
            <a:pPr algn="ctr">
              <a:lnSpc>
                <a:spcPts val="7279"/>
              </a:lnSpc>
            </a:pPr>
            <a:r>
              <a:rPr lang="en-US" sz="5199" b="true">
                <a:solidFill>
                  <a:srgbClr val="2D2932"/>
                </a:solidFill>
                <a:latin typeface="Canva Sans Bold"/>
                <a:ea typeface="Canva Sans Bold"/>
                <a:cs typeface="Canva Sans Bold"/>
                <a:sym typeface="Canva Sans Bold"/>
              </a:rPr>
              <a:t>AR</a:t>
            </a:r>
          </a:p>
        </p:txBody>
      </p:sp>
      <p:sp>
        <p:nvSpPr>
          <p:cNvPr name="TextBox 7" id="7"/>
          <p:cNvSpPr txBox="true"/>
          <p:nvPr/>
        </p:nvSpPr>
        <p:spPr>
          <a:xfrm rot="0">
            <a:off x="12897716" y="3227705"/>
            <a:ext cx="2014686" cy="887095"/>
          </a:xfrm>
          <a:prstGeom prst="rect">
            <a:avLst/>
          </a:prstGeom>
        </p:spPr>
        <p:txBody>
          <a:bodyPr anchor="t" rtlCol="false" tIns="0" lIns="0" bIns="0" rIns="0">
            <a:spAutoFit/>
          </a:bodyPr>
          <a:lstStyle/>
          <a:p>
            <a:pPr algn="ctr">
              <a:lnSpc>
                <a:spcPts val="7279"/>
              </a:lnSpc>
            </a:pPr>
            <a:r>
              <a:rPr lang="en-US" sz="5199" b="true">
                <a:solidFill>
                  <a:srgbClr val="2D2932"/>
                </a:solidFill>
                <a:latin typeface="Canva Sans Bold"/>
                <a:ea typeface="Canva Sans Bold"/>
                <a:cs typeface="Canva Sans Bold"/>
                <a:sym typeface="Canva Sans Bold"/>
              </a:rPr>
              <a:t>Tablet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0">
            <a:off x="1581464" y="2013977"/>
            <a:ext cx="6566029" cy="8081266"/>
          </a:xfrm>
          <a:custGeom>
            <a:avLst/>
            <a:gdLst/>
            <a:ahLst/>
            <a:cxnLst/>
            <a:rect r="r" b="b" t="t" l="l"/>
            <a:pathLst>
              <a:path h="8081266" w="6566029">
                <a:moveTo>
                  <a:pt x="0" y="0"/>
                </a:moveTo>
                <a:lnTo>
                  <a:pt x="6566029" y="0"/>
                </a:lnTo>
                <a:lnTo>
                  <a:pt x="6566029" y="8081266"/>
                </a:lnTo>
                <a:lnTo>
                  <a:pt x="0" y="8081266"/>
                </a:lnTo>
                <a:lnTo>
                  <a:pt x="0" y="0"/>
                </a:lnTo>
                <a:close/>
              </a:path>
            </a:pathLst>
          </a:custGeom>
          <a:blipFill>
            <a:blip r:embed="rId2"/>
            <a:stretch>
              <a:fillRect l="0" t="0" r="0" b="0"/>
            </a:stretch>
          </a:blipFill>
        </p:spPr>
      </p:sp>
      <p:sp>
        <p:nvSpPr>
          <p:cNvPr name="Freeform 3" id="3"/>
          <p:cNvSpPr/>
          <p:nvPr/>
        </p:nvSpPr>
        <p:spPr>
          <a:xfrm flipH="false" flipV="false" rot="0">
            <a:off x="8619683" y="2647324"/>
            <a:ext cx="8930931" cy="5793942"/>
          </a:xfrm>
          <a:custGeom>
            <a:avLst/>
            <a:gdLst/>
            <a:ahLst/>
            <a:cxnLst/>
            <a:rect r="r" b="b" t="t" l="l"/>
            <a:pathLst>
              <a:path h="5793942" w="8930931">
                <a:moveTo>
                  <a:pt x="0" y="0"/>
                </a:moveTo>
                <a:lnTo>
                  <a:pt x="8930931" y="0"/>
                </a:lnTo>
                <a:lnTo>
                  <a:pt x="8930931" y="5793942"/>
                </a:lnTo>
                <a:lnTo>
                  <a:pt x="0" y="5793942"/>
                </a:lnTo>
                <a:lnTo>
                  <a:pt x="0" y="0"/>
                </a:lnTo>
                <a:close/>
              </a:path>
            </a:pathLst>
          </a:custGeom>
          <a:blipFill>
            <a:blip r:embed="rId3"/>
            <a:stretch>
              <a:fillRect l="0" t="0" r="0" b="0"/>
            </a:stretch>
          </a:blipFill>
        </p:spPr>
      </p:sp>
      <p:sp>
        <p:nvSpPr>
          <p:cNvPr name="TextBox 4" id="4"/>
          <p:cNvSpPr txBox="true"/>
          <p:nvPr/>
        </p:nvSpPr>
        <p:spPr>
          <a:xfrm rot="0">
            <a:off x="1029294" y="645552"/>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Realizations - Wearable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1199981" y="1690478"/>
            <a:ext cx="6575236" cy="7945905"/>
          </a:xfrm>
          <a:custGeom>
            <a:avLst/>
            <a:gdLst/>
            <a:ahLst/>
            <a:cxnLst/>
            <a:rect r="r" b="b" t="t" l="l"/>
            <a:pathLst>
              <a:path h="7945905" w="6575236">
                <a:moveTo>
                  <a:pt x="0" y="0"/>
                </a:moveTo>
                <a:lnTo>
                  <a:pt x="6575236" y="0"/>
                </a:lnTo>
                <a:lnTo>
                  <a:pt x="6575236" y="7945904"/>
                </a:lnTo>
                <a:lnTo>
                  <a:pt x="0" y="7945904"/>
                </a:lnTo>
                <a:lnTo>
                  <a:pt x="0" y="0"/>
                </a:lnTo>
                <a:close/>
              </a:path>
            </a:pathLst>
          </a:custGeom>
          <a:blipFill>
            <a:blip r:embed="rId2"/>
            <a:stretch>
              <a:fillRect l="0" t="0" r="0" b="0"/>
            </a:stretch>
          </a:blipFill>
        </p:spPr>
      </p:sp>
      <p:sp>
        <p:nvSpPr>
          <p:cNvPr name="Freeform 3" id="3"/>
          <p:cNvSpPr/>
          <p:nvPr/>
        </p:nvSpPr>
        <p:spPr>
          <a:xfrm flipH="false" flipV="false" rot="0">
            <a:off x="10178635" y="2375812"/>
            <a:ext cx="7594718" cy="6047294"/>
          </a:xfrm>
          <a:custGeom>
            <a:avLst/>
            <a:gdLst/>
            <a:ahLst/>
            <a:cxnLst/>
            <a:rect r="r" b="b" t="t" l="l"/>
            <a:pathLst>
              <a:path h="6047294" w="7594718">
                <a:moveTo>
                  <a:pt x="0" y="0"/>
                </a:moveTo>
                <a:lnTo>
                  <a:pt x="7594718" y="0"/>
                </a:lnTo>
                <a:lnTo>
                  <a:pt x="7594718" y="6047294"/>
                </a:lnTo>
                <a:lnTo>
                  <a:pt x="0" y="6047294"/>
                </a:lnTo>
                <a:lnTo>
                  <a:pt x="0" y="0"/>
                </a:lnTo>
                <a:close/>
              </a:path>
            </a:pathLst>
          </a:custGeom>
          <a:blipFill>
            <a:blip r:embed="rId3"/>
            <a:stretch>
              <a:fillRect l="0" t="0" r="0" b="0"/>
            </a:stretch>
          </a:blipFill>
        </p:spPr>
      </p:sp>
      <p:sp>
        <p:nvSpPr>
          <p:cNvPr name="TextBox 4" id="4"/>
          <p:cNvSpPr txBox="true"/>
          <p:nvPr/>
        </p:nvSpPr>
        <p:spPr>
          <a:xfrm rot="0">
            <a:off x="1029294" y="645552"/>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Realizations - Tablet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3514169" y="2065015"/>
            <a:ext cx="3743067" cy="7406301"/>
            <a:chOff x="0" y="0"/>
            <a:chExt cx="2620010" cy="5184140"/>
          </a:xfrm>
        </p:grpSpPr>
        <p:sp>
          <p:nvSpPr>
            <p:cNvPr name="Freeform 3" id="3"/>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4" id="4"/>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2"/>
              <a:stretch>
                <a:fillRect l="-18532" t="0" r="-18532" b="0"/>
              </a:stretch>
            </a:blipFill>
          </p:spPr>
        </p:sp>
        <p:sp>
          <p:nvSpPr>
            <p:cNvPr name="Freeform 5" id="5"/>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6" id="6"/>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name="Freeform 7" id="7"/>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8" id="8"/>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9" id="9"/>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10" id="10"/>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11" id="11"/>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sp>
      </p:grpSp>
      <p:grpSp>
        <p:nvGrpSpPr>
          <p:cNvPr name="Group 12" id="12"/>
          <p:cNvGrpSpPr/>
          <p:nvPr/>
        </p:nvGrpSpPr>
        <p:grpSpPr>
          <a:xfrm rot="0">
            <a:off x="512789" y="2485396"/>
            <a:ext cx="4844855" cy="1409741"/>
            <a:chOff x="0" y="0"/>
            <a:chExt cx="1625600" cy="473012"/>
          </a:xfrm>
        </p:grpSpPr>
        <p:sp>
          <p:nvSpPr>
            <p:cNvPr name="Freeform 13" id="13"/>
            <p:cNvSpPr/>
            <p:nvPr/>
          </p:nvSpPr>
          <p:spPr>
            <a:xfrm flipH="false" flipV="false" rot="0">
              <a:off x="0" y="0"/>
              <a:ext cx="1625600" cy="473012"/>
            </a:xfrm>
            <a:custGeom>
              <a:avLst/>
              <a:gdLst/>
              <a:ahLst/>
              <a:cxnLst/>
              <a:rect r="r" b="b" t="t" l="l"/>
              <a:pathLst>
                <a:path h="473012" w="1625600">
                  <a:moveTo>
                    <a:pt x="51135" y="0"/>
                  </a:moveTo>
                  <a:lnTo>
                    <a:pt x="1574465" y="0"/>
                  </a:lnTo>
                  <a:cubicBezTo>
                    <a:pt x="1588027" y="0"/>
                    <a:pt x="1601033" y="5387"/>
                    <a:pt x="1610623" y="14977"/>
                  </a:cubicBezTo>
                  <a:cubicBezTo>
                    <a:pt x="1620213" y="24567"/>
                    <a:pt x="1625600" y="37573"/>
                    <a:pt x="1625600" y="51135"/>
                  </a:cubicBezTo>
                  <a:lnTo>
                    <a:pt x="1625600" y="421877"/>
                  </a:lnTo>
                  <a:cubicBezTo>
                    <a:pt x="1625600" y="435439"/>
                    <a:pt x="1620213" y="448445"/>
                    <a:pt x="1610623" y="458035"/>
                  </a:cubicBezTo>
                  <a:cubicBezTo>
                    <a:pt x="1601033" y="467625"/>
                    <a:pt x="1588027" y="473012"/>
                    <a:pt x="1574465" y="473012"/>
                  </a:cubicBezTo>
                  <a:lnTo>
                    <a:pt x="51135" y="473012"/>
                  </a:lnTo>
                  <a:cubicBezTo>
                    <a:pt x="37573" y="473012"/>
                    <a:pt x="24567" y="467625"/>
                    <a:pt x="14977" y="458035"/>
                  </a:cubicBezTo>
                  <a:cubicBezTo>
                    <a:pt x="5387" y="448445"/>
                    <a:pt x="0" y="435439"/>
                    <a:pt x="0" y="421877"/>
                  </a:cubicBezTo>
                  <a:lnTo>
                    <a:pt x="0" y="51135"/>
                  </a:lnTo>
                  <a:cubicBezTo>
                    <a:pt x="0" y="37573"/>
                    <a:pt x="5387" y="24567"/>
                    <a:pt x="14977" y="14977"/>
                  </a:cubicBezTo>
                  <a:cubicBezTo>
                    <a:pt x="24567" y="5387"/>
                    <a:pt x="37573" y="0"/>
                    <a:pt x="51135" y="0"/>
                  </a:cubicBezTo>
                  <a:close/>
                </a:path>
              </a:pathLst>
            </a:custGeom>
            <a:solidFill>
              <a:srgbClr val="5A51B8"/>
            </a:solidFill>
          </p:spPr>
        </p:sp>
        <p:sp>
          <p:nvSpPr>
            <p:cNvPr name="TextBox 14" id="14"/>
            <p:cNvSpPr txBox="true"/>
            <p:nvPr/>
          </p:nvSpPr>
          <p:spPr>
            <a:xfrm>
              <a:off x="0" y="-57150"/>
              <a:ext cx="1625600" cy="530162"/>
            </a:xfrm>
            <a:prstGeom prst="rect">
              <a:avLst/>
            </a:prstGeom>
          </p:spPr>
          <p:txBody>
            <a:bodyPr anchor="ctr" rtlCol="false" tIns="88900" lIns="88900" bIns="88900" rIns="88900"/>
            <a:lstStyle/>
            <a:p>
              <a:pPr algn="ctr">
                <a:lnSpc>
                  <a:spcPts val="3359"/>
                </a:lnSpc>
              </a:pPr>
              <a:r>
                <a:rPr lang="en-US" sz="2399" spc="266">
                  <a:solidFill>
                    <a:srgbClr val="FFFFFF"/>
                  </a:solidFill>
                  <a:latin typeface="Glacial Indifference"/>
                  <a:ea typeface="Glacial Indifference"/>
                  <a:cs typeface="Glacial Indifference"/>
                  <a:sym typeface="Glacial Indifference"/>
                </a:rPr>
                <a:t>Suitable and comfortable for users to conduct social interactions</a:t>
              </a:r>
            </a:p>
          </p:txBody>
        </p:sp>
      </p:grpSp>
      <p:grpSp>
        <p:nvGrpSpPr>
          <p:cNvPr name="Group 15" id="15"/>
          <p:cNvGrpSpPr/>
          <p:nvPr/>
        </p:nvGrpSpPr>
        <p:grpSpPr>
          <a:xfrm rot="0">
            <a:off x="512789" y="4273117"/>
            <a:ext cx="4844855" cy="1453515"/>
            <a:chOff x="0" y="0"/>
            <a:chExt cx="1625600" cy="487700"/>
          </a:xfrm>
        </p:grpSpPr>
        <p:sp>
          <p:nvSpPr>
            <p:cNvPr name="Freeform 16" id="16"/>
            <p:cNvSpPr/>
            <p:nvPr/>
          </p:nvSpPr>
          <p:spPr>
            <a:xfrm flipH="false" flipV="false" rot="0">
              <a:off x="0" y="0"/>
              <a:ext cx="1625600" cy="487700"/>
            </a:xfrm>
            <a:custGeom>
              <a:avLst/>
              <a:gdLst/>
              <a:ahLst/>
              <a:cxnLst/>
              <a:rect r="r" b="b" t="t" l="l"/>
              <a:pathLst>
                <a:path h="487700" w="1625600">
                  <a:moveTo>
                    <a:pt x="51135" y="0"/>
                  </a:moveTo>
                  <a:lnTo>
                    <a:pt x="1574465" y="0"/>
                  </a:lnTo>
                  <a:cubicBezTo>
                    <a:pt x="1588027" y="0"/>
                    <a:pt x="1601033" y="5387"/>
                    <a:pt x="1610623" y="14977"/>
                  </a:cubicBezTo>
                  <a:cubicBezTo>
                    <a:pt x="1620213" y="24567"/>
                    <a:pt x="1625600" y="37573"/>
                    <a:pt x="1625600" y="51135"/>
                  </a:cubicBezTo>
                  <a:lnTo>
                    <a:pt x="1625600" y="436565"/>
                  </a:lnTo>
                  <a:cubicBezTo>
                    <a:pt x="1625600" y="450126"/>
                    <a:pt x="1620213" y="463133"/>
                    <a:pt x="1610623" y="472722"/>
                  </a:cubicBezTo>
                  <a:cubicBezTo>
                    <a:pt x="1601033" y="482312"/>
                    <a:pt x="1588027" y="487700"/>
                    <a:pt x="1574465" y="487700"/>
                  </a:cubicBezTo>
                  <a:lnTo>
                    <a:pt x="51135" y="487700"/>
                  </a:lnTo>
                  <a:cubicBezTo>
                    <a:pt x="37573" y="487700"/>
                    <a:pt x="24567" y="482312"/>
                    <a:pt x="14977" y="472722"/>
                  </a:cubicBezTo>
                  <a:cubicBezTo>
                    <a:pt x="5387" y="463133"/>
                    <a:pt x="0" y="450126"/>
                    <a:pt x="0" y="436565"/>
                  </a:cubicBezTo>
                  <a:lnTo>
                    <a:pt x="0" y="51135"/>
                  </a:lnTo>
                  <a:cubicBezTo>
                    <a:pt x="0" y="37573"/>
                    <a:pt x="5387" y="24567"/>
                    <a:pt x="14977" y="14977"/>
                  </a:cubicBezTo>
                  <a:cubicBezTo>
                    <a:pt x="24567" y="5387"/>
                    <a:pt x="37573" y="0"/>
                    <a:pt x="51135" y="0"/>
                  </a:cubicBezTo>
                  <a:close/>
                </a:path>
              </a:pathLst>
            </a:custGeom>
            <a:solidFill>
              <a:srgbClr val="5A51B8"/>
            </a:solidFill>
          </p:spPr>
        </p:sp>
        <p:sp>
          <p:nvSpPr>
            <p:cNvPr name="TextBox 17" id="17"/>
            <p:cNvSpPr txBox="true"/>
            <p:nvPr/>
          </p:nvSpPr>
          <p:spPr>
            <a:xfrm>
              <a:off x="0" y="-47625"/>
              <a:ext cx="1625600" cy="535325"/>
            </a:xfrm>
            <a:prstGeom prst="rect">
              <a:avLst/>
            </a:prstGeom>
          </p:spPr>
          <p:txBody>
            <a:bodyPr anchor="ctr" rtlCol="false" tIns="88900" lIns="88900" bIns="88900" rIns="88900"/>
            <a:lstStyle/>
            <a:p>
              <a:pPr algn="ctr">
                <a:lnSpc>
                  <a:spcPts val="3499"/>
                </a:lnSpc>
              </a:pPr>
              <a:r>
                <a:rPr lang="en-US" sz="2499" spc="277">
                  <a:solidFill>
                    <a:srgbClr val="FFFFFF"/>
                  </a:solidFill>
                  <a:latin typeface="Glacial Indifference"/>
                  <a:ea typeface="Glacial Indifference"/>
                  <a:cs typeface="Glacial Indifference"/>
                  <a:sym typeface="Glacial Indifference"/>
                </a:rPr>
                <a:t>Larger screen allows us to convey more information about crawls</a:t>
              </a:r>
            </a:p>
          </p:txBody>
        </p:sp>
      </p:grpSp>
      <p:grpSp>
        <p:nvGrpSpPr>
          <p:cNvPr name="Group 18" id="18"/>
          <p:cNvGrpSpPr/>
          <p:nvPr/>
        </p:nvGrpSpPr>
        <p:grpSpPr>
          <a:xfrm rot="0">
            <a:off x="512789" y="6060838"/>
            <a:ext cx="4844855" cy="1409741"/>
            <a:chOff x="0" y="0"/>
            <a:chExt cx="1625600" cy="473012"/>
          </a:xfrm>
        </p:grpSpPr>
        <p:sp>
          <p:nvSpPr>
            <p:cNvPr name="Freeform 19" id="19"/>
            <p:cNvSpPr/>
            <p:nvPr/>
          </p:nvSpPr>
          <p:spPr>
            <a:xfrm flipH="false" flipV="false" rot="0">
              <a:off x="0" y="0"/>
              <a:ext cx="1625600" cy="473012"/>
            </a:xfrm>
            <a:custGeom>
              <a:avLst/>
              <a:gdLst/>
              <a:ahLst/>
              <a:cxnLst/>
              <a:rect r="r" b="b" t="t" l="l"/>
              <a:pathLst>
                <a:path h="473012" w="1625600">
                  <a:moveTo>
                    <a:pt x="51135" y="0"/>
                  </a:moveTo>
                  <a:lnTo>
                    <a:pt x="1574465" y="0"/>
                  </a:lnTo>
                  <a:cubicBezTo>
                    <a:pt x="1588027" y="0"/>
                    <a:pt x="1601033" y="5387"/>
                    <a:pt x="1610623" y="14977"/>
                  </a:cubicBezTo>
                  <a:cubicBezTo>
                    <a:pt x="1620213" y="24567"/>
                    <a:pt x="1625600" y="37573"/>
                    <a:pt x="1625600" y="51135"/>
                  </a:cubicBezTo>
                  <a:lnTo>
                    <a:pt x="1625600" y="421877"/>
                  </a:lnTo>
                  <a:cubicBezTo>
                    <a:pt x="1625600" y="435439"/>
                    <a:pt x="1620213" y="448445"/>
                    <a:pt x="1610623" y="458035"/>
                  </a:cubicBezTo>
                  <a:cubicBezTo>
                    <a:pt x="1601033" y="467625"/>
                    <a:pt x="1588027" y="473012"/>
                    <a:pt x="1574465" y="473012"/>
                  </a:cubicBezTo>
                  <a:lnTo>
                    <a:pt x="51135" y="473012"/>
                  </a:lnTo>
                  <a:cubicBezTo>
                    <a:pt x="37573" y="473012"/>
                    <a:pt x="24567" y="467625"/>
                    <a:pt x="14977" y="458035"/>
                  </a:cubicBezTo>
                  <a:cubicBezTo>
                    <a:pt x="5387" y="448445"/>
                    <a:pt x="0" y="435439"/>
                    <a:pt x="0" y="421877"/>
                  </a:cubicBezTo>
                  <a:lnTo>
                    <a:pt x="0" y="51135"/>
                  </a:lnTo>
                  <a:cubicBezTo>
                    <a:pt x="0" y="37573"/>
                    <a:pt x="5387" y="24567"/>
                    <a:pt x="14977" y="14977"/>
                  </a:cubicBezTo>
                  <a:cubicBezTo>
                    <a:pt x="24567" y="5387"/>
                    <a:pt x="37573" y="0"/>
                    <a:pt x="51135" y="0"/>
                  </a:cubicBezTo>
                  <a:close/>
                </a:path>
              </a:pathLst>
            </a:custGeom>
            <a:solidFill>
              <a:srgbClr val="5A51B8"/>
            </a:solidFill>
          </p:spPr>
        </p:sp>
        <p:sp>
          <p:nvSpPr>
            <p:cNvPr name="TextBox 20" id="20"/>
            <p:cNvSpPr txBox="true"/>
            <p:nvPr/>
          </p:nvSpPr>
          <p:spPr>
            <a:xfrm>
              <a:off x="0" y="-57150"/>
              <a:ext cx="1625600" cy="530162"/>
            </a:xfrm>
            <a:prstGeom prst="rect">
              <a:avLst/>
            </a:prstGeom>
          </p:spPr>
          <p:txBody>
            <a:bodyPr anchor="ctr" rtlCol="false" tIns="88900" lIns="88900" bIns="88900" rIns="88900"/>
            <a:lstStyle/>
            <a:p>
              <a:pPr algn="ctr">
                <a:lnSpc>
                  <a:spcPts val="3359"/>
                </a:lnSpc>
              </a:pPr>
              <a:r>
                <a:rPr lang="en-US" sz="2399" spc="266">
                  <a:solidFill>
                    <a:srgbClr val="FFFFFF"/>
                  </a:solidFill>
                  <a:latin typeface="Glacial Indifference"/>
                  <a:ea typeface="Glacial Indifference"/>
                  <a:cs typeface="Glacial Indifference"/>
                  <a:sym typeface="Glacial Indifference"/>
                </a:rPr>
                <a:t>Shopping and phone apps have become synonymous</a:t>
              </a:r>
            </a:p>
          </p:txBody>
        </p:sp>
      </p:grpSp>
      <p:grpSp>
        <p:nvGrpSpPr>
          <p:cNvPr name="Group 21" id="21"/>
          <p:cNvGrpSpPr/>
          <p:nvPr/>
        </p:nvGrpSpPr>
        <p:grpSpPr>
          <a:xfrm rot="0">
            <a:off x="7011964" y="2485396"/>
            <a:ext cx="4844855" cy="1409741"/>
            <a:chOff x="0" y="0"/>
            <a:chExt cx="1625600" cy="473012"/>
          </a:xfrm>
        </p:grpSpPr>
        <p:sp>
          <p:nvSpPr>
            <p:cNvPr name="Freeform 22" id="22"/>
            <p:cNvSpPr/>
            <p:nvPr/>
          </p:nvSpPr>
          <p:spPr>
            <a:xfrm flipH="false" flipV="false" rot="0">
              <a:off x="0" y="0"/>
              <a:ext cx="1625600" cy="473012"/>
            </a:xfrm>
            <a:custGeom>
              <a:avLst/>
              <a:gdLst/>
              <a:ahLst/>
              <a:cxnLst/>
              <a:rect r="r" b="b" t="t" l="l"/>
              <a:pathLst>
                <a:path h="473012" w="1625600">
                  <a:moveTo>
                    <a:pt x="51135" y="0"/>
                  </a:moveTo>
                  <a:lnTo>
                    <a:pt x="1574465" y="0"/>
                  </a:lnTo>
                  <a:cubicBezTo>
                    <a:pt x="1588027" y="0"/>
                    <a:pt x="1601033" y="5387"/>
                    <a:pt x="1610623" y="14977"/>
                  </a:cubicBezTo>
                  <a:cubicBezTo>
                    <a:pt x="1620213" y="24567"/>
                    <a:pt x="1625600" y="37573"/>
                    <a:pt x="1625600" y="51135"/>
                  </a:cubicBezTo>
                  <a:lnTo>
                    <a:pt x="1625600" y="421877"/>
                  </a:lnTo>
                  <a:cubicBezTo>
                    <a:pt x="1625600" y="435439"/>
                    <a:pt x="1620213" y="448445"/>
                    <a:pt x="1610623" y="458035"/>
                  </a:cubicBezTo>
                  <a:cubicBezTo>
                    <a:pt x="1601033" y="467625"/>
                    <a:pt x="1588027" y="473012"/>
                    <a:pt x="1574465" y="473012"/>
                  </a:cubicBezTo>
                  <a:lnTo>
                    <a:pt x="51135" y="473012"/>
                  </a:lnTo>
                  <a:cubicBezTo>
                    <a:pt x="37573" y="473012"/>
                    <a:pt x="24567" y="467625"/>
                    <a:pt x="14977" y="458035"/>
                  </a:cubicBezTo>
                  <a:cubicBezTo>
                    <a:pt x="5387" y="448445"/>
                    <a:pt x="0" y="435439"/>
                    <a:pt x="0" y="421877"/>
                  </a:cubicBezTo>
                  <a:lnTo>
                    <a:pt x="0" y="51135"/>
                  </a:lnTo>
                  <a:cubicBezTo>
                    <a:pt x="0" y="37573"/>
                    <a:pt x="5387" y="24567"/>
                    <a:pt x="14977" y="14977"/>
                  </a:cubicBezTo>
                  <a:cubicBezTo>
                    <a:pt x="24567" y="5387"/>
                    <a:pt x="37573" y="0"/>
                    <a:pt x="51135" y="0"/>
                  </a:cubicBezTo>
                  <a:close/>
                </a:path>
              </a:pathLst>
            </a:custGeom>
            <a:solidFill>
              <a:srgbClr val="5A51B8"/>
            </a:solidFill>
          </p:spPr>
        </p:sp>
        <p:sp>
          <p:nvSpPr>
            <p:cNvPr name="TextBox 23" id="23"/>
            <p:cNvSpPr txBox="true"/>
            <p:nvPr/>
          </p:nvSpPr>
          <p:spPr>
            <a:xfrm>
              <a:off x="0" y="-57150"/>
              <a:ext cx="1625600" cy="530162"/>
            </a:xfrm>
            <a:prstGeom prst="rect">
              <a:avLst/>
            </a:prstGeom>
          </p:spPr>
          <p:txBody>
            <a:bodyPr anchor="ctr" rtlCol="false" tIns="88900" lIns="88900" bIns="88900" rIns="88900"/>
            <a:lstStyle/>
            <a:p>
              <a:pPr algn="ctr">
                <a:lnSpc>
                  <a:spcPts val="4199"/>
                </a:lnSpc>
              </a:pPr>
              <a:r>
                <a:rPr lang="en-US" sz="2999" spc="332">
                  <a:solidFill>
                    <a:srgbClr val="FFFFFF"/>
                  </a:solidFill>
                  <a:latin typeface="Glacial Indifference"/>
                  <a:ea typeface="Glacial Indifference"/>
                  <a:cs typeface="Glacial Indifference"/>
                  <a:sym typeface="Glacial Indifference"/>
                </a:rPr>
                <a:t>Harder to stand out for social features</a:t>
              </a:r>
            </a:p>
          </p:txBody>
        </p:sp>
      </p:grpSp>
      <p:grpSp>
        <p:nvGrpSpPr>
          <p:cNvPr name="Group 24" id="24"/>
          <p:cNvGrpSpPr/>
          <p:nvPr/>
        </p:nvGrpSpPr>
        <p:grpSpPr>
          <a:xfrm rot="0">
            <a:off x="7011964" y="4273117"/>
            <a:ext cx="4844855" cy="1409741"/>
            <a:chOff x="0" y="0"/>
            <a:chExt cx="1625600" cy="473012"/>
          </a:xfrm>
        </p:grpSpPr>
        <p:sp>
          <p:nvSpPr>
            <p:cNvPr name="Freeform 25" id="25"/>
            <p:cNvSpPr/>
            <p:nvPr/>
          </p:nvSpPr>
          <p:spPr>
            <a:xfrm flipH="false" flipV="false" rot="0">
              <a:off x="0" y="0"/>
              <a:ext cx="1625600" cy="473012"/>
            </a:xfrm>
            <a:custGeom>
              <a:avLst/>
              <a:gdLst/>
              <a:ahLst/>
              <a:cxnLst/>
              <a:rect r="r" b="b" t="t" l="l"/>
              <a:pathLst>
                <a:path h="473012" w="1625600">
                  <a:moveTo>
                    <a:pt x="51135" y="0"/>
                  </a:moveTo>
                  <a:lnTo>
                    <a:pt x="1574465" y="0"/>
                  </a:lnTo>
                  <a:cubicBezTo>
                    <a:pt x="1588027" y="0"/>
                    <a:pt x="1601033" y="5387"/>
                    <a:pt x="1610623" y="14977"/>
                  </a:cubicBezTo>
                  <a:cubicBezTo>
                    <a:pt x="1620213" y="24567"/>
                    <a:pt x="1625600" y="37573"/>
                    <a:pt x="1625600" y="51135"/>
                  </a:cubicBezTo>
                  <a:lnTo>
                    <a:pt x="1625600" y="421877"/>
                  </a:lnTo>
                  <a:cubicBezTo>
                    <a:pt x="1625600" y="435439"/>
                    <a:pt x="1620213" y="448445"/>
                    <a:pt x="1610623" y="458035"/>
                  </a:cubicBezTo>
                  <a:cubicBezTo>
                    <a:pt x="1601033" y="467625"/>
                    <a:pt x="1588027" y="473012"/>
                    <a:pt x="1574465" y="473012"/>
                  </a:cubicBezTo>
                  <a:lnTo>
                    <a:pt x="51135" y="473012"/>
                  </a:lnTo>
                  <a:cubicBezTo>
                    <a:pt x="37573" y="473012"/>
                    <a:pt x="24567" y="467625"/>
                    <a:pt x="14977" y="458035"/>
                  </a:cubicBezTo>
                  <a:cubicBezTo>
                    <a:pt x="5387" y="448445"/>
                    <a:pt x="0" y="435439"/>
                    <a:pt x="0" y="421877"/>
                  </a:cubicBezTo>
                  <a:lnTo>
                    <a:pt x="0" y="51135"/>
                  </a:lnTo>
                  <a:cubicBezTo>
                    <a:pt x="0" y="37573"/>
                    <a:pt x="5387" y="24567"/>
                    <a:pt x="14977" y="14977"/>
                  </a:cubicBezTo>
                  <a:cubicBezTo>
                    <a:pt x="24567" y="5387"/>
                    <a:pt x="37573" y="0"/>
                    <a:pt x="51135" y="0"/>
                  </a:cubicBezTo>
                  <a:close/>
                </a:path>
              </a:pathLst>
            </a:custGeom>
            <a:solidFill>
              <a:srgbClr val="5A51B8"/>
            </a:solidFill>
          </p:spPr>
        </p:sp>
        <p:sp>
          <p:nvSpPr>
            <p:cNvPr name="TextBox 26" id="26"/>
            <p:cNvSpPr txBox="true"/>
            <p:nvPr/>
          </p:nvSpPr>
          <p:spPr>
            <a:xfrm>
              <a:off x="0" y="-57150"/>
              <a:ext cx="1625600" cy="530162"/>
            </a:xfrm>
            <a:prstGeom prst="rect">
              <a:avLst/>
            </a:prstGeom>
          </p:spPr>
          <p:txBody>
            <a:bodyPr anchor="ctr" rtlCol="false" tIns="88900" lIns="88900" bIns="88900" rIns="88900"/>
            <a:lstStyle/>
            <a:p>
              <a:pPr algn="ctr">
                <a:lnSpc>
                  <a:spcPts val="4199"/>
                </a:lnSpc>
              </a:pPr>
              <a:r>
                <a:rPr lang="en-US" sz="2999" spc="332">
                  <a:solidFill>
                    <a:srgbClr val="FFFFFF"/>
                  </a:solidFill>
                  <a:latin typeface="Glacial Indifference"/>
                  <a:ea typeface="Glacial Indifference"/>
                  <a:cs typeface="Glacial Indifference"/>
                  <a:sym typeface="Glacial Indifference"/>
                </a:rPr>
                <a:t>“just another” shopping app</a:t>
              </a:r>
            </a:p>
          </p:txBody>
        </p:sp>
      </p:grpSp>
      <p:grpSp>
        <p:nvGrpSpPr>
          <p:cNvPr name="Group 27" id="27"/>
          <p:cNvGrpSpPr/>
          <p:nvPr/>
        </p:nvGrpSpPr>
        <p:grpSpPr>
          <a:xfrm rot="0">
            <a:off x="7011964" y="6060838"/>
            <a:ext cx="4844855" cy="1409741"/>
            <a:chOff x="0" y="0"/>
            <a:chExt cx="1625600" cy="473012"/>
          </a:xfrm>
        </p:grpSpPr>
        <p:sp>
          <p:nvSpPr>
            <p:cNvPr name="Freeform 28" id="28"/>
            <p:cNvSpPr/>
            <p:nvPr/>
          </p:nvSpPr>
          <p:spPr>
            <a:xfrm flipH="false" flipV="false" rot="0">
              <a:off x="0" y="0"/>
              <a:ext cx="1625600" cy="473012"/>
            </a:xfrm>
            <a:custGeom>
              <a:avLst/>
              <a:gdLst/>
              <a:ahLst/>
              <a:cxnLst/>
              <a:rect r="r" b="b" t="t" l="l"/>
              <a:pathLst>
                <a:path h="473012" w="1625600">
                  <a:moveTo>
                    <a:pt x="51135" y="0"/>
                  </a:moveTo>
                  <a:lnTo>
                    <a:pt x="1574465" y="0"/>
                  </a:lnTo>
                  <a:cubicBezTo>
                    <a:pt x="1588027" y="0"/>
                    <a:pt x="1601033" y="5387"/>
                    <a:pt x="1610623" y="14977"/>
                  </a:cubicBezTo>
                  <a:cubicBezTo>
                    <a:pt x="1620213" y="24567"/>
                    <a:pt x="1625600" y="37573"/>
                    <a:pt x="1625600" y="51135"/>
                  </a:cubicBezTo>
                  <a:lnTo>
                    <a:pt x="1625600" y="421877"/>
                  </a:lnTo>
                  <a:cubicBezTo>
                    <a:pt x="1625600" y="435439"/>
                    <a:pt x="1620213" y="448445"/>
                    <a:pt x="1610623" y="458035"/>
                  </a:cubicBezTo>
                  <a:cubicBezTo>
                    <a:pt x="1601033" y="467625"/>
                    <a:pt x="1588027" y="473012"/>
                    <a:pt x="1574465" y="473012"/>
                  </a:cubicBezTo>
                  <a:lnTo>
                    <a:pt x="51135" y="473012"/>
                  </a:lnTo>
                  <a:cubicBezTo>
                    <a:pt x="37573" y="473012"/>
                    <a:pt x="24567" y="467625"/>
                    <a:pt x="14977" y="458035"/>
                  </a:cubicBezTo>
                  <a:cubicBezTo>
                    <a:pt x="5387" y="448445"/>
                    <a:pt x="0" y="435439"/>
                    <a:pt x="0" y="421877"/>
                  </a:cubicBezTo>
                  <a:lnTo>
                    <a:pt x="0" y="51135"/>
                  </a:lnTo>
                  <a:cubicBezTo>
                    <a:pt x="0" y="37573"/>
                    <a:pt x="5387" y="24567"/>
                    <a:pt x="14977" y="14977"/>
                  </a:cubicBezTo>
                  <a:cubicBezTo>
                    <a:pt x="24567" y="5387"/>
                    <a:pt x="37573" y="0"/>
                    <a:pt x="51135" y="0"/>
                  </a:cubicBezTo>
                  <a:close/>
                </a:path>
              </a:pathLst>
            </a:custGeom>
            <a:solidFill>
              <a:srgbClr val="5A51B8"/>
            </a:solidFill>
          </p:spPr>
        </p:sp>
        <p:sp>
          <p:nvSpPr>
            <p:cNvPr name="TextBox 29" id="29"/>
            <p:cNvSpPr txBox="true"/>
            <p:nvPr/>
          </p:nvSpPr>
          <p:spPr>
            <a:xfrm>
              <a:off x="0" y="-57150"/>
              <a:ext cx="1625600" cy="530162"/>
            </a:xfrm>
            <a:prstGeom prst="rect">
              <a:avLst/>
            </a:prstGeom>
          </p:spPr>
          <p:txBody>
            <a:bodyPr anchor="ctr" rtlCol="false" tIns="88900" lIns="88900" bIns="88900" rIns="88900"/>
            <a:lstStyle/>
            <a:p>
              <a:pPr algn="ctr">
                <a:lnSpc>
                  <a:spcPts val="3359"/>
                </a:lnSpc>
              </a:pPr>
              <a:r>
                <a:rPr lang="en-US" sz="2399" spc="266">
                  <a:solidFill>
                    <a:srgbClr val="FFFFFF"/>
                  </a:solidFill>
                  <a:latin typeface="Glacial Indifference"/>
                  <a:ea typeface="Glacial Indifference"/>
                  <a:cs typeface="Glacial Indifference"/>
                  <a:sym typeface="Glacial Indifference"/>
                </a:rPr>
                <a:t>Lack of physical integration into the shopping experience</a:t>
              </a:r>
            </a:p>
          </p:txBody>
        </p:sp>
      </p:grpSp>
      <p:grpSp>
        <p:nvGrpSpPr>
          <p:cNvPr name="Group 30" id="30"/>
          <p:cNvGrpSpPr/>
          <p:nvPr/>
        </p:nvGrpSpPr>
        <p:grpSpPr>
          <a:xfrm rot="0">
            <a:off x="512789" y="7848559"/>
            <a:ext cx="4844855" cy="1409741"/>
            <a:chOff x="0" y="0"/>
            <a:chExt cx="1625600" cy="473012"/>
          </a:xfrm>
        </p:grpSpPr>
        <p:sp>
          <p:nvSpPr>
            <p:cNvPr name="Freeform 31" id="31"/>
            <p:cNvSpPr/>
            <p:nvPr/>
          </p:nvSpPr>
          <p:spPr>
            <a:xfrm flipH="false" flipV="false" rot="0">
              <a:off x="0" y="0"/>
              <a:ext cx="1625600" cy="473012"/>
            </a:xfrm>
            <a:custGeom>
              <a:avLst/>
              <a:gdLst/>
              <a:ahLst/>
              <a:cxnLst/>
              <a:rect r="r" b="b" t="t" l="l"/>
              <a:pathLst>
                <a:path h="473012" w="1625600">
                  <a:moveTo>
                    <a:pt x="51135" y="0"/>
                  </a:moveTo>
                  <a:lnTo>
                    <a:pt x="1574465" y="0"/>
                  </a:lnTo>
                  <a:cubicBezTo>
                    <a:pt x="1588027" y="0"/>
                    <a:pt x="1601033" y="5387"/>
                    <a:pt x="1610623" y="14977"/>
                  </a:cubicBezTo>
                  <a:cubicBezTo>
                    <a:pt x="1620213" y="24567"/>
                    <a:pt x="1625600" y="37573"/>
                    <a:pt x="1625600" y="51135"/>
                  </a:cubicBezTo>
                  <a:lnTo>
                    <a:pt x="1625600" y="421877"/>
                  </a:lnTo>
                  <a:cubicBezTo>
                    <a:pt x="1625600" y="435439"/>
                    <a:pt x="1620213" y="448445"/>
                    <a:pt x="1610623" y="458035"/>
                  </a:cubicBezTo>
                  <a:cubicBezTo>
                    <a:pt x="1601033" y="467625"/>
                    <a:pt x="1588027" y="473012"/>
                    <a:pt x="1574465" y="473012"/>
                  </a:cubicBezTo>
                  <a:lnTo>
                    <a:pt x="51135" y="473012"/>
                  </a:lnTo>
                  <a:cubicBezTo>
                    <a:pt x="37573" y="473012"/>
                    <a:pt x="24567" y="467625"/>
                    <a:pt x="14977" y="458035"/>
                  </a:cubicBezTo>
                  <a:cubicBezTo>
                    <a:pt x="5387" y="448445"/>
                    <a:pt x="0" y="435439"/>
                    <a:pt x="0" y="421877"/>
                  </a:cubicBezTo>
                  <a:lnTo>
                    <a:pt x="0" y="51135"/>
                  </a:lnTo>
                  <a:cubicBezTo>
                    <a:pt x="0" y="37573"/>
                    <a:pt x="5387" y="24567"/>
                    <a:pt x="14977" y="14977"/>
                  </a:cubicBezTo>
                  <a:cubicBezTo>
                    <a:pt x="24567" y="5387"/>
                    <a:pt x="37573" y="0"/>
                    <a:pt x="51135" y="0"/>
                  </a:cubicBezTo>
                  <a:close/>
                </a:path>
              </a:pathLst>
            </a:custGeom>
            <a:solidFill>
              <a:srgbClr val="5A51B8"/>
            </a:solidFill>
          </p:spPr>
        </p:sp>
        <p:sp>
          <p:nvSpPr>
            <p:cNvPr name="TextBox 32" id="32"/>
            <p:cNvSpPr txBox="true"/>
            <p:nvPr/>
          </p:nvSpPr>
          <p:spPr>
            <a:xfrm>
              <a:off x="0" y="-57150"/>
              <a:ext cx="1625600" cy="530162"/>
            </a:xfrm>
            <a:prstGeom prst="rect">
              <a:avLst/>
            </a:prstGeom>
          </p:spPr>
          <p:txBody>
            <a:bodyPr anchor="ctr" rtlCol="false" tIns="88900" lIns="88900" bIns="88900" rIns="88900"/>
            <a:lstStyle/>
            <a:p>
              <a:pPr algn="ctr">
                <a:lnSpc>
                  <a:spcPts val="3359"/>
                </a:lnSpc>
              </a:pPr>
              <a:r>
                <a:rPr lang="en-US" sz="2399" spc="266">
                  <a:solidFill>
                    <a:srgbClr val="FFFFFF"/>
                  </a:solidFill>
                  <a:latin typeface="Glacial Indifference"/>
                  <a:ea typeface="Glacial Indifference"/>
                  <a:cs typeface="Glacial Indifference"/>
                  <a:sym typeface="Glacial Indifference"/>
                </a:rPr>
                <a:t>Integrated easily into the digital side of shopping</a:t>
              </a:r>
            </a:p>
          </p:txBody>
        </p:sp>
      </p:grpSp>
      <p:grpSp>
        <p:nvGrpSpPr>
          <p:cNvPr name="Group 33" id="33"/>
          <p:cNvGrpSpPr/>
          <p:nvPr/>
        </p:nvGrpSpPr>
        <p:grpSpPr>
          <a:xfrm rot="0">
            <a:off x="7011964" y="7848559"/>
            <a:ext cx="4844855" cy="1453515"/>
            <a:chOff x="0" y="0"/>
            <a:chExt cx="1625600" cy="487700"/>
          </a:xfrm>
        </p:grpSpPr>
        <p:sp>
          <p:nvSpPr>
            <p:cNvPr name="Freeform 34" id="34"/>
            <p:cNvSpPr/>
            <p:nvPr/>
          </p:nvSpPr>
          <p:spPr>
            <a:xfrm flipH="false" flipV="false" rot="0">
              <a:off x="0" y="0"/>
              <a:ext cx="1625600" cy="487700"/>
            </a:xfrm>
            <a:custGeom>
              <a:avLst/>
              <a:gdLst/>
              <a:ahLst/>
              <a:cxnLst/>
              <a:rect r="r" b="b" t="t" l="l"/>
              <a:pathLst>
                <a:path h="487700" w="1625600">
                  <a:moveTo>
                    <a:pt x="51135" y="0"/>
                  </a:moveTo>
                  <a:lnTo>
                    <a:pt x="1574465" y="0"/>
                  </a:lnTo>
                  <a:cubicBezTo>
                    <a:pt x="1588027" y="0"/>
                    <a:pt x="1601033" y="5387"/>
                    <a:pt x="1610623" y="14977"/>
                  </a:cubicBezTo>
                  <a:cubicBezTo>
                    <a:pt x="1620213" y="24567"/>
                    <a:pt x="1625600" y="37573"/>
                    <a:pt x="1625600" y="51135"/>
                  </a:cubicBezTo>
                  <a:lnTo>
                    <a:pt x="1625600" y="436565"/>
                  </a:lnTo>
                  <a:cubicBezTo>
                    <a:pt x="1625600" y="450126"/>
                    <a:pt x="1620213" y="463133"/>
                    <a:pt x="1610623" y="472722"/>
                  </a:cubicBezTo>
                  <a:cubicBezTo>
                    <a:pt x="1601033" y="482312"/>
                    <a:pt x="1588027" y="487700"/>
                    <a:pt x="1574465" y="487700"/>
                  </a:cubicBezTo>
                  <a:lnTo>
                    <a:pt x="51135" y="487700"/>
                  </a:lnTo>
                  <a:cubicBezTo>
                    <a:pt x="37573" y="487700"/>
                    <a:pt x="24567" y="482312"/>
                    <a:pt x="14977" y="472722"/>
                  </a:cubicBezTo>
                  <a:cubicBezTo>
                    <a:pt x="5387" y="463133"/>
                    <a:pt x="0" y="450126"/>
                    <a:pt x="0" y="436565"/>
                  </a:cubicBezTo>
                  <a:lnTo>
                    <a:pt x="0" y="51135"/>
                  </a:lnTo>
                  <a:cubicBezTo>
                    <a:pt x="0" y="37573"/>
                    <a:pt x="5387" y="24567"/>
                    <a:pt x="14977" y="14977"/>
                  </a:cubicBezTo>
                  <a:cubicBezTo>
                    <a:pt x="24567" y="5387"/>
                    <a:pt x="37573" y="0"/>
                    <a:pt x="51135" y="0"/>
                  </a:cubicBezTo>
                  <a:close/>
                </a:path>
              </a:pathLst>
            </a:custGeom>
            <a:solidFill>
              <a:srgbClr val="5A51B8"/>
            </a:solidFill>
          </p:spPr>
        </p:sp>
        <p:sp>
          <p:nvSpPr>
            <p:cNvPr name="TextBox 35" id="35"/>
            <p:cNvSpPr txBox="true"/>
            <p:nvPr/>
          </p:nvSpPr>
          <p:spPr>
            <a:xfrm>
              <a:off x="0" y="-47625"/>
              <a:ext cx="1625600" cy="535325"/>
            </a:xfrm>
            <a:prstGeom prst="rect">
              <a:avLst/>
            </a:prstGeom>
          </p:spPr>
          <p:txBody>
            <a:bodyPr anchor="ctr" rtlCol="false" tIns="88900" lIns="88900" bIns="88900" rIns="88900"/>
            <a:lstStyle/>
            <a:p>
              <a:pPr algn="ctr">
                <a:lnSpc>
                  <a:spcPts val="3499"/>
                </a:lnSpc>
              </a:pPr>
              <a:r>
                <a:rPr lang="en-US" sz="2499" spc="277">
                  <a:solidFill>
                    <a:srgbClr val="FFFFFF"/>
                  </a:solidFill>
                  <a:latin typeface="Glacial Indifference"/>
                  <a:ea typeface="Glacial Indifference"/>
                  <a:cs typeface="Glacial Indifference"/>
                  <a:sym typeface="Glacial Indifference"/>
                </a:rPr>
                <a:t>Veteran shoppers will be less willing to adopt a new shopping style</a:t>
              </a:r>
            </a:p>
          </p:txBody>
        </p:sp>
      </p:grpSp>
      <p:sp>
        <p:nvSpPr>
          <p:cNvPr name="Freeform 36" id="36"/>
          <p:cNvSpPr/>
          <p:nvPr/>
        </p:nvSpPr>
        <p:spPr>
          <a:xfrm flipH="false" flipV="false" rot="0">
            <a:off x="14557444" y="3468422"/>
            <a:ext cx="1657350" cy="1657350"/>
          </a:xfrm>
          <a:custGeom>
            <a:avLst/>
            <a:gdLst/>
            <a:ahLst/>
            <a:cxnLst/>
            <a:rect r="r" b="b" t="t" l="l"/>
            <a:pathLst>
              <a:path h="1657350" w="1657350">
                <a:moveTo>
                  <a:pt x="0" y="0"/>
                </a:moveTo>
                <a:lnTo>
                  <a:pt x="1657350" y="0"/>
                </a:lnTo>
                <a:lnTo>
                  <a:pt x="1657350" y="1657350"/>
                </a:lnTo>
                <a:lnTo>
                  <a:pt x="0" y="1657350"/>
                </a:lnTo>
                <a:lnTo>
                  <a:pt x="0" y="0"/>
                </a:lnTo>
                <a:close/>
              </a:path>
            </a:pathLst>
          </a:custGeom>
          <a:blipFill>
            <a:blip r:embed="rId3"/>
            <a:stretch>
              <a:fillRect l="0" t="0" r="0" b="0"/>
            </a:stretch>
          </a:blipFill>
        </p:spPr>
      </p:sp>
      <p:sp>
        <p:nvSpPr>
          <p:cNvPr name="TextBox 37" id="37"/>
          <p:cNvSpPr txBox="true"/>
          <p:nvPr/>
        </p:nvSpPr>
        <p:spPr>
          <a:xfrm rot="0">
            <a:off x="6873925" y="142854"/>
            <a:ext cx="4540151" cy="1592580"/>
          </a:xfrm>
          <a:prstGeom prst="rect">
            <a:avLst/>
          </a:prstGeom>
        </p:spPr>
        <p:txBody>
          <a:bodyPr anchor="t" rtlCol="false" tIns="0" lIns="0" bIns="0" rIns="0">
            <a:spAutoFit/>
          </a:bodyPr>
          <a:lstStyle/>
          <a:p>
            <a:pPr algn="ctr">
              <a:lnSpc>
                <a:spcPts val="13019"/>
              </a:lnSpc>
            </a:pPr>
            <a:r>
              <a:rPr lang="en-US" sz="9300">
                <a:solidFill>
                  <a:srgbClr val="EE6E2C"/>
                </a:solidFill>
                <a:latin typeface="Pagkaki"/>
                <a:ea typeface="Pagkaki"/>
                <a:cs typeface="Pagkaki"/>
                <a:sym typeface="Pagkaki"/>
              </a:rPr>
              <a:t>Interface</a:t>
            </a:r>
          </a:p>
        </p:txBody>
      </p:sp>
      <p:sp>
        <p:nvSpPr>
          <p:cNvPr name="TextBox 38" id="38"/>
          <p:cNvSpPr txBox="true"/>
          <p:nvPr/>
        </p:nvSpPr>
        <p:spPr>
          <a:xfrm rot="0">
            <a:off x="2315756" y="1573843"/>
            <a:ext cx="1238920" cy="887095"/>
          </a:xfrm>
          <a:prstGeom prst="rect">
            <a:avLst/>
          </a:prstGeom>
        </p:spPr>
        <p:txBody>
          <a:bodyPr anchor="t" rtlCol="false" tIns="0" lIns="0" bIns="0" rIns="0">
            <a:spAutoFit/>
          </a:bodyPr>
          <a:lstStyle/>
          <a:p>
            <a:pPr algn="ctr">
              <a:lnSpc>
                <a:spcPts val="7279"/>
              </a:lnSpc>
            </a:pPr>
            <a:r>
              <a:rPr lang="en-US" sz="5199">
                <a:solidFill>
                  <a:srgbClr val="000000"/>
                </a:solidFill>
                <a:latin typeface="Pagkaki"/>
                <a:ea typeface="Pagkaki"/>
                <a:cs typeface="Pagkaki"/>
                <a:sym typeface="Pagkaki"/>
              </a:rPr>
              <a:t>Pros</a:t>
            </a:r>
          </a:p>
        </p:txBody>
      </p:sp>
      <p:sp>
        <p:nvSpPr>
          <p:cNvPr name="TextBox 39" id="39"/>
          <p:cNvSpPr txBox="true"/>
          <p:nvPr/>
        </p:nvSpPr>
        <p:spPr>
          <a:xfrm rot="0">
            <a:off x="8810653" y="1573843"/>
            <a:ext cx="1247477" cy="887095"/>
          </a:xfrm>
          <a:prstGeom prst="rect">
            <a:avLst/>
          </a:prstGeom>
        </p:spPr>
        <p:txBody>
          <a:bodyPr anchor="t" rtlCol="false" tIns="0" lIns="0" bIns="0" rIns="0">
            <a:spAutoFit/>
          </a:bodyPr>
          <a:lstStyle/>
          <a:p>
            <a:pPr algn="ctr">
              <a:lnSpc>
                <a:spcPts val="7279"/>
              </a:lnSpc>
            </a:pPr>
            <a:r>
              <a:rPr lang="en-US" sz="5199">
                <a:solidFill>
                  <a:srgbClr val="000000"/>
                </a:solidFill>
                <a:latin typeface="Pagkaki"/>
                <a:ea typeface="Pagkaki"/>
                <a:cs typeface="Pagkaki"/>
                <a:sym typeface="Pagkaki"/>
              </a:rPr>
              <a:t>Cons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8396351" y="1225625"/>
            <a:ext cx="7972997" cy="9752901"/>
          </a:xfrm>
          <a:custGeom>
            <a:avLst/>
            <a:gdLst/>
            <a:ahLst/>
            <a:cxnLst/>
            <a:rect r="r" b="b" t="t" l="l"/>
            <a:pathLst>
              <a:path h="9752901" w="7972997">
                <a:moveTo>
                  <a:pt x="0" y="0"/>
                </a:moveTo>
                <a:lnTo>
                  <a:pt x="7972997" y="0"/>
                </a:lnTo>
                <a:lnTo>
                  <a:pt x="7972997" y="9752901"/>
                </a:lnTo>
                <a:lnTo>
                  <a:pt x="0" y="9752901"/>
                </a:lnTo>
                <a:lnTo>
                  <a:pt x="0" y="0"/>
                </a:lnTo>
                <a:close/>
              </a:path>
            </a:pathLst>
          </a:custGeom>
          <a:blipFill>
            <a:blip r:embed="rId2"/>
            <a:stretch>
              <a:fillRect l="0" t="0" r="0" b="0"/>
            </a:stretch>
          </a:blipFill>
        </p:spPr>
      </p:sp>
      <p:sp>
        <p:nvSpPr>
          <p:cNvPr name="TextBox 3" id="3"/>
          <p:cNvSpPr txBox="true"/>
          <p:nvPr/>
        </p:nvSpPr>
        <p:spPr>
          <a:xfrm rot="0">
            <a:off x="1029294" y="645552"/>
            <a:ext cx="16230600" cy="2787649"/>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Task Flows</a:t>
            </a:r>
          </a:p>
          <a:p>
            <a:pPr algn="ctr">
              <a:lnSpc>
                <a:spcPts val="11200"/>
              </a:lnSpc>
            </a:pPr>
          </a:p>
        </p:txBody>
      </p:sp>
      <p:sp>
        <p:nvSpPr>
          <p:cNvPr name="TextBox 4" id="4"/>
          <p:cNvSpPr txBox="true"/>
          <p:nvPr/>
        </p:nvSpPr>
        <p:spPr>
          <a:xfrm rot="0">
            <a:off x="1028700" y="4327398"/>
            <a:ext cx="3983565" cy="1470280"/>
          </a:xfrm>
          <a:prstGeom prst="rect">
            <a:avLst/>
          </a:prstGeom>
        </p:spPr>
        <p:txBody>
          <a:bodyPr anchor="t" rtlCol="false" tIns="0" lIns="0" bIns="0" rIns="0">
            <a:spAutoFit/>
          </a:bodyPr>
          <a:lstStyle/>
          <a:p>
            <a:pPr algn="ctr">
              <a:lnSpc>
                <a:spcPts val="12028"/>
              </a:lnSpc>
            </a:pPr>
            <a:r>
              <a:rPr lang="en-US" sz="8591" b="true">
                <a:solidFill>
                  <a:srgbClr val="D6652E"/>
                </a:solidFill>
                <a:latin typeface="Canva Sans Bold"/>
                <a:ea typeface="Canva Sans Bold"/>
                <a:cs typeface="Canva Sans Bold"/>
                <a:sym typeface="Canva Sans Bold"/>
              </a:rPr>
              <a:t>Simple: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8499743" y="1060504"/>
            <a:ext cx="7704484" cy="9814630"/>
          </a:xfrm>
          <a:custGeom>
            <a:avLst/>
            <a:gdLst/>
            <a:ahLst/>
            <a:cxnLst/>
            <a:rect r="r" b="b" t="t" l="l"/>
            <a:pathLst>
              <a:path h="9814630" w="7704484">
                <a:moveTo>
                  <a:pt x="0" y="0"/>
                </a:moveTo>
                <a:lnTo>
                  <a:pt x="7704484" y="0"/>
                </a:lnTo>
                <a:lnTo>
                  <a:pt x="7704484" y="9814630"/>
                </a:lnTo>
                <a:lnTo>
                  <a:pt x="0" y="9814630"/>
                </a:lnTo>
                <a:lnTo>
                  <a:pt x="0" y="0"/>
                </a:lnTo>
                <a:close/>
              </a:path>
            </a:pathLst>
          </a:custGeom>
          <a:blipFill>
            <a:blip r:embed="rId2"/>
            <a:stretch>
              <a:fillRect l="0" t="0" r="0" b="0"/>
            </a:stretch>
          </a:blipFill>
        </p:spPr>
      </p:sp>
      <p:sp>
        <p:nvSpPr>
          <p:cNvPr name="TextBox 3" id="3"/>
          <p:cNvSpPr txBox="true"/>
          <p:nvPr/>
        </p:nvSpPr>
        <p:spPr>
          <a:xfrm rot="0">
            <a:off x="1029294" y="645552"/>
            <a:ext cx="16230600" cy="2787649"/>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Task Flows</a:t>
            </a:r>
          </a:p>
          <a:p>
            <a:pPr algn="ctr">
              <a:lnSpc>
                <a:spcPts val="11200"/>
              </a:lnSpc>
            </a:pPr>
          </a:p>
        </p:txBody>
      </p:sp>
      <p:sp>
        <p:nvSpPr>
          <p:cNvPr name="TextBox 4" id="4"/>
          <p:cNvSpPr txBox="true"/>
          <p:nvPr/>
        </p:nvSpPr>
        <p:spPr>
          <a:xfrm rot="0">
            <a:off x="1028700" y="4327398"/>
            <a:ext cx="5483350" cy="1470280"/>
          </a:xfrm>
          <a:prstGeom prst="rect">
            <a:avLst/>
          </a:prstGeom>
        </p:spPr>
        <p:txBody>
          <a:bodyPr anchor="t" rtlCol="false" tIns="0" lIns="0" bIns="0" rIns="0">
            <a:spAutoFit/>
          </a:bodyPr>
          <a:lstStyle/>
          <a:p>
            <a:pPr algn="ctr">
              <a:lnSpc>
                <a:spcPts val="12028"/>
              </a:lnSpc>
            </a:pPr>
            <a:r>
              <a:rPr lang="en-US" sz="8591" b="true">
                <a:solidFill>
                  <a:srgbClr val="D6652E"/>
                </a:solidFill>
                <a:latin typeface="Canva Sans Bold"/>
                <a:ea typeface="Canva Sans Bold"/>
                <a:cs typeface="Canva Sans Bold"/>
                <a:sym typeface="Canva Sans Bold"/>
              </a:rPr>
              <a:t>Moderate: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0">
            <a:off x="7503694" y="2115577"/>
            <a:ext cx="9755606" cy="7645956"/>
          </a:xfrm>
          <a:custGeom>
            <a:avLst/>
            <a:gdLst/>
            <a:ahLst/>
            <a:cxnLst/>
            <a:rect r="r" b="b" t="t" l="l"/>
            <a:pathLst>
              <a:path h="7645956" w="9755606">
                <a:moveTo>
                  <a:pt x="0" y="0"/>
                </a:moveTo>
                <a:lnTo>
                  <a:pt x="9755606" y="0"/>
                </a:lnTo>
                <a:lnTo>
                  <a:pt x="9755606" y="7645956"/>
                </a:lnTo>
                <a:lnTo>
                  <a:pt x="0" y="7645956"/>
                </a:lnTo>
                <a:lnTo>
                  <a:pt x="0" y="0"/>
                </a:lnTo>
                <a:close/>
              </a:path>
            </a:pathLst>
          </a:custGeom>
          <a:blipFill>
            <a:blip r:embed="rId2"/>
            <a:stretch>
              <a:fillRect l="0" t="0" r="0" b="0"/>
            </a:stretch>
          </a:blipFill>
        </p:spPr>
      </p:sp>
      <p:sp>
        <p:nvSpPr>
          <p:cNvPr name="TextBox 3" id="3"/>
          <p:cNvSpPr txBox="true"/>
          <p:nvPr/>
        </p:nvSpPr>
        <p:spPr>
          <a:xfrm rot="0">
            <a:off x="1029294" y="645552"/>
            <a:ext cx="16230600" cy="2787649"/>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Task Flows</a:t>
            </a:r>
          </a:p>
          <a:p>
            <a:pPr algn="ctr">
              <a:lnSpc>
                <a:spcPts val="11200"/>
              </a:lnSpc>
            </a:pPr>
          </a:p>
        </p:txBody>
      </p:sp>
      <p:sp>
        <p:nvSpPr>
          <p:cNvPr name="TextBox 4" id="4"/>
          <p:cNvSpPr txBox="true"/>
          <p:nvPr/>
        </p:nvSpPr>
        <p:spPr>
          <a:xfrm rot="0">
            <a:off x="1269750" y="4327398"/>
            <a:ext cx="5001250" cy="1470280"/>
          </a:xfrm>
          <a:prstGeom prst="rect">
            <a:avLst/>
          </a:prstGeom>
        </p:spPr>
        <p:txBody>
          <a:bodyPr anchor="t" rtlCol="false" tIns="0" lIns="0" bIns="0" rIns="0">
            <a:spAutoFit/>
          </a:bodyPr>
          <a:lstStyle/>
          <a:p>
            <a:pPr algn="ctr">
              <a:lnSpc>
                <a:spcPts val="12028"/>
              </a:lnSpc>
            </a:pPr>
            <a:r>
              <a:rPr lang="en-US" sz="8591" b="true">
                <a:solidFill>
                  <a:srgbClr val="D6652E"/>
                </a:solidFill>
                <a:latin typeface="Canva Sans Bold"/>
                <a:ea typeface="Canva Sans Bold"/>
                <a:cs typeface="Canva Sans Bold"/>
                <a:sym typeface="Canva Sans Bold"/>
              </a:rPr>
              <a:t>Complex:</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grpSp>
        <p:nvGrpSpPr>
          <p:cNvPr name="Group 2" id="2"/>
          <p:cNvGrpSpPr/>
          <p:nvPr/>
        </p:nvGrpSpPr>
        <p:grpSpPr>
          <a:xfrm rot="0">
            <a:off x="7085206" y="2260483"/>
            <a:ext cx="9954632" cy="1822152"/>
            <a:chOff x="0" y="0"/>
            <a:chExt cx="2818912" cy="515990"/>
          </a:xfrm>
        </p:grpSpPr>
        <p:sp>
          <p:nvSpPr>
            <p:cNvPr name="Freeform 3" id="3"/>
            <p:cNvSpPr/>
            <p:nvPr/>
          </p:nvSpPr>
          <p:spPr>
            <a:xfrm flipH="false" flipV="false" rot="0">
              <a:off x="0" y="0"/>
              <a:ext cx="2818912" cy="515990"/>
            </a:xfrm>
            <a:custGeom>
              <a:avLst/>
              <a:gdLst/>
              <a:ahLst/>
              <a:cxnLst/>
              <a:rect r="r" b="b" t="t" l="l"/>
              <a:pathLst>
                <a:path h="515990" w="2818912">
                  <a:moveTo>
                    <a:pt x="24887" y="0"/>
                  </a:moveTo>
                  <a:lnTo>
                    <a:pt x="2794025" y="0"/>
                  </a:lnTo>
                  <a:cubicBezTo>
                    <a:pt x="2807770" y="0"/>
                    <a:pt x="2818912" y="11142"/>
                    <a:pt x="2818912" y="24887"/>
                  </a:cubicBezTo>
                  <a:lnTo>
                    <a:pt x="2818912" y="491103"/>
                  </a:lnTo>
                  <a:cubicBezTo>
                    <a:pt x="2818912" y="504847"/>
                    <a:pt x="2807770" y="515990"/>
                    <a:pt x="2794025" y="515990"/>
                  </a:cubicBezTo>
                  <a:lnTo>
                    <a:pt x="24887" y="515990"/>
                  </a:lnTo>
                  <a:cubicBezTo>
                    <a:pt x="11142" y="515990"/>
                    <a:pt x="0" y="504847"/>
                    <a:pt x="0" y="491103"/>
                  </a:cubicBezTo>
                  <a:lnTo>
                    <a:pt x="0" y="24887"/>
                  </a:lnTo>
                  <a:cubicBezTo>
                    <a:pt x="0" y="11142"/>
                    <a:pt x="11142" y="0"/>
                    <a:pt x="24887" y="0"/>
                  </a:cubicBezTo>
                  <a:close/>
                </a:path>
              </a:pathLst>
            </a:custGeom>
            <a:solidFill>
              <a:srgbClr val="5A51B8"/>
            </a:solidFill>
          </p:spPr>
        </p:sp>
        <p:sp>
          <p:nvSpPr>
            <p:cNvPr name="TextBox 4" id="4"/>
            <p:cNvSpPr txBox="true"/>
            <p:nvPr/>
          </p:nvSpPr>
          <p:spPr>
            <a:xfrm>
              <a:off x="0" y="-66675"/>
              <a:ext cx="2818912" cy="582665"/>
            </a:xfrm>
            <a:prstGeom prst="rect">
              <a:avLst/>
            </a:prstGeom>
          </p:spPr>
          <p:txBody>
            <a:bodyPr anchor="ctr" rtlCol="false" tIns="127000" lIns="127000" bIns="127000" rIns="127000"/>
            <a:lstStyle/>
            <a:p>
              <a:pPr algn="ctr">
                <a:lnSpc>
                  <a:spcPts val="4619"/>
                </a:lnSpc>
              </a:pPr>
              <a:r>
                <a:rPr lang="en-US" sz="3299" spc="366">
                  <a:solidFill>
                    <a:srgbClr val="FFFFFF"/>
                  </a:solidFill>
                  <a:latin typeface="Glacial Indifference"/>
                  <a:ea typeface="Glacial Indifference"/>
                  <a:cs typeface="Glacial Indifference"/>
                  <a:sym typeface="Glacial Indifference"/>
                </a:rPr>
                <a:t>Built on quarter-size paper to simulate phone app size.</a:t>
              </a:r>
            </a:p>
          </p:txBody>
        </p:sp>
      </p:grpSp>
      <p:grpSp>
        <p:nvGrpSpPr>
          <p:cNvPr name="Group 5" id="5"/>
          <p:cNvGrpSpPr/>
          <p:nvPr/>
        </p:nvGrpSpPr>
        <p:grpSpPr>
          <a:xfrm rot="0">
            <a:off x="7085206" y="4846661"/>
            <a:ext cx="9954632" cy="1941119"/>
            <a:chOff x="0" y="0"/>
            <a:chExt cx="2818912" cy="549678"/>
          </a:xfrm>
        </p:grpSpPr>
        <p:sp>
          <p:nvSpPr>
            <p:cNvPr name="Freeform 6" id="6"/>
            <p:cNvSpPr/>
            <p:nvPr/>
          </p:nvSpPr>
          <p:spPr>
            <a:xfrm flipH="false" flipV="false" rot="0">
              <a:off x="0" y="0"/>
              <a:ext cx="2818912" cy="549678"/>
            </a:xfrm>
            <a:custGeom>
              <a:avLst/>
              <a:gdLst/>
              <a:ahLst/>
              <a:cxnLst/>
              <a:rect r="r" b="b" t="t" l="l"/>
              <a:pathLst>
                <a:path h="549678" w="2818912">
                  <a:moveTo>
                    <a:pt x="24887" y="0"/>
                  </a:moveTo>
                  <a:lnTo>
                    <a:pt x="2794025" y="0"/>
                  </a:lnTo>
                  <a:cubicBezTo>
                    <a:pt x="2807770" y="0"/>
                    <a:pt x="2818912" y="11142"/>
                    <a:pt x="2818912" y="24887"/>
                  </a:cubicBezTo>
                  <a:lnTo>
                    <a:pt x="2818912" y="524791"/>
                  </a:lnTo>
                  <a:cubicBezTo>
                    <a:pt x="2818912" y="531391"/>
                    <a:pt x="2816290" y="537722"/>
                    <a:pt x="2811623" y="542389"/>
                  </a:cubicBezTo>
                  <a:cubicBezTo>
                    <a:pt x="2806955" y="547056"/>
                    <a:pt x="2800625" y="549678"/>
                    <a:pt x="2794025" y="549678"/>
                  </a:cubicBezTo>
                  <a:lnTo>
                    <a:pt x="24887" y="549678"/>
                  </a:lnTo>
                  <a:cubicBezTo>
                    <a:pt x="11142" y="549678"/>
                    <a:pt x="0" y="538536"/>
                    <a:pt x="0" y="524791"/>
                  </a:cubicBezTo>
                  <a:lnTo>
                    <a:pt x="0" y="24887"/>
                  </a:lnTo>
                  <a:cubicBezTo>
                    <a:pt x="0" y="11142"/>
                    <a:pt x="11142" y="0"/>
                    <a:pt x="24887" y="0"/>
                  </a:cubicBezTo>
                  <a:close/>
                </a:path>
              </a:pathLst>
            </a:custGeom>
            <a:solidFill>
              <a:srgbClr val="5A51B8"/>
            </a:solidFill>
          </p:spPr>
        </p:sp>
        <p:sp>
          <p:nvSpPr>
            <p:cNvPr name="TextBox 7" id="7"/>
            <p:cNvSpPr txBox="true"/>
            <p:nvPr/>
          </p:nvSpPr>
          <p:spPr>
            <a:xfrm>
              <a:off x="0" y="-66675"/>
              <a:ext cx="2818912" cy="616353"/>
            </a:xfrm>
            <a:prstGeom prst="rect">
              <a:avLst/>
            </a:prstGeom>
          </p:spPr>
          <p:txBody>
            <a:bodyPr anchor="ctr" rtlCol="false" tIns="127000" lIns="127000" bIns="127000" rIns="127000"/>
            <a:lstStyle/>
            <a:p>
              <a:pPr algn="ctr">
                <a:lnSpc>
                  <a:spcPts val="4619"/>
                </a:lnSpc>
              </a:pPr>
              <a:r>
                <a:rPr lang="en-US" sz="3299" spc="366">
                  <a:solidFill>
                    <a:srgbClr val="FFFFFF"/>
                  </a:solidFill>
                  <a:latin typeface="Glacial Indifference"/>
                  <a:ea typeface="Glacial Indifference"/>
                  <a:cs typeface="Glacial Indifference"/>
                  <a:sym typeface="Glacial Indifference"/>
                </a:rPr>
                <a:t>Organized sheets into the three tasks to streamline team member’s execution of each task.</a:t>
              </a:r>
            </a:p>
          </p:txBody>
        </p:sp>
      </p:grpSp>
      <p:grpSp>
        <p:nvGrpSpPr>
          <p:cNvPr name="Group 8" id="8"/>
          <p:cNvGrpSpPr/>
          <p:nvPr/>
        </p:nvGrpSpPr>
        <p:grpSpPr>
          <a:xfrm rot="0">
            <a:off x="7083182" y="7436148"/>
            <a:ext cx="9954632" cy="1822152"/>
            <a:chOff x="0" y="0"/>
            <a:chExt cx="2818912" cy="515990"/>
          </a:xfrm>
        </p:grpSpPr>
        <p:sp>
          <p:nvSpPr>
            <p:cNvPr name="Freeform 9" id="9"/>
            <p:cNvSpPr/>
            <p:nvPr/>
          </p:nvSpPr>
          <p:spPr>
            <a:xfrm flipH="false" flipV="false" rot="0">
              <a:off x="0" y="0"/>
              <a:ext cx="2818912" cy="515990"/>
            </a:xfrm>
            <a:custGeom>
              <a:avLst/>
              <a:gdLst/>
              <a:ahLst/>
              <a:cxnLst/>
              <a:rect r="r" b="b" t="t" l="l"/>
              <a:pathLst>
                <a:path h="515990" w="2818912">
                  <a:moveTo>
                    <a:pt x="24887" y="0"/>
                  </a:moveTo>
                  <a:lnTo>
                    <a:pt x="2794025" y="0"/>
                  </a:lnTo>
                  <a:cubicBezTo>
                    <a:pt x="2807770" y="0"/>
                    <a:pt x="2818912" y="11142"/>
                    <a:pt x="2818912" y="24887"/>
                  </a:cubicBezTo>
                  <a:lnTo>
                    <a:pt x="2818912" y="491103"/>
                  </a:lnTo>
                  <a:cubicBezTo>
                    <a:pt x="2818912" y="504847"/>
                    <a:pt x="2807770" y="515990"/>
                    <a:pt x="2794025" y="515990"/>
                  </a:cubicBezTo>
                  <a:lnTo>
                    <a:pt x="24887" y="515990"/>
                  </a:lnTo>
                  <a:cubicBezTo>
                    <a:pt x="11142" y="515990"/>
                    <a:pt x="0" y="504847"/>
                    <a:pt x="0" y="491103"/>
                  </a:cubicBezTo>
                  <a:lnTo>
                    <a:pt x="0" y="24887"/>
                  </a:lnTo>
                  <a:cubicBezTo>
                    <a:pt x="0" y="11142"/>
                    <a:pt x="11142" y="0"/>
                    <a:pt x="24887" y="0"/>
                  </a:cubicBezTo>
                  <a:close/>
                </a:path>
              </a:pathLst>
            </a:custGeom>
            <a:solidFill>
              <a:srgbClr val="5A51B8"/>
            </a:solidFill>
          </p:spPr>
        </p:sp>
        <p:sp>
          <p:nvSpPr>
            <p:cNvPr name="TextBox 10" id="10"/>
            <p:cNvSpPr txBox="true"/>
            <p:nvPr/>
          </p:nvSpPr>
          <p:spPr>
            <a:xfrm>
              <a:off x="0" y="-66675"/>
              <a:ext cx="2818912" cy="582665"/>
            </a:xfrm>
            <a:prstGeom prst="rect">
              <a:avLst/>
            </a:prstGeom>
          </p:spPr>
          <p:txBody>
            <a:bodyPr anchor="ctr" rtlCol="false" tIns="127000" lIns="127000" bIns="127000" rIns="127000"/>
            <a:lstStyle/>
            <a:p>
              <a:pPr algn="ctr">
                <a:lnSpc>
                  <a:spcPts val="4619"/>
                </a:lnSpc>
              </a:pPr>
              <a:r>
                <a:rPr lang="en-US" sz="3299" spc="366">
                  <a:solidFill>
                    <a:srgbClr val="FFFFFF"/>
                  </a:solidFill>
                  <a:latin typeface="Glacial Indifference"/>
                  <a:ea typeface="Glacial Indifference"/>
                  <a:cs typeface="Glacial Indifference"/>
                  <a:sym typeface="Glacial Indifference"/>
                </a:rPr>
                <a:t>Protype starts from the homescreen, and operates on a flat surface.</a:t>
              </a:r>
            </a:p>
          </p:txBody>
        </p:sp>
      </p:grpSp>
      <p:sp>
        <p:nvSpPr>
          <p:cNvPr name="Freeform 11" id="11"/>
          <p:cNvSpPr/>
          <p:nvPr/>
        </p:nvSpPr>
        <p:spPr>
          <a:xfrm flipH="false" flipV="false" rot="0">
            <a:off x="1028700" y="2252822"/>
            <a:ext cx="5254108" cy="7005478"/>
          </a:xfrm>
          <a:custGeom>
            <a:avLst/>
            <a:gdLst/>
            <a:ahLst/>
            <a:cxnLst/>
            <a:rect r="r" b="b" t="t" l="l"/>
            <a:pathLst>
              <a:path h="7005478" w="5254108">
                <a:moveTo>
                  <a:pt x="0" y="0"/>
                </a:moveTo>
                <a:lnTo>
                  <a:pt x="5254108" y="0"/>
                </a:lnTo>
                <a:lnTo>
                  <a:pt x="5254108" y="7005478"/>
                </a:lnTo>
                <a:lnTo>
                  <a:pt x="0" y="7005478"/>
                </a:lnTo>
                <a:lnTo>
                  <a:pt x="0" y="0"/>
                </a:lnTo>
                <a:close/>
              </a:path>
            </a:pathLst>
          </a:custGeom>
          <a:blipFill>
            <a:blip r:embed="rId2"/>
            <a:stretch>
              <a:fillRect l="0" t="0" r="0" b="0"/>
            </a:stretch>
          </a:blipFill>
        </p:spPr>
      </p:sp>
      <p:sp>
        <p:nvSpPr>
          <p:cNvPr name="TextBox 12" id="12"/>
          <p:cNvSpPr txBox="true"/>
          <p:nvPr/>
        </p:nvSpPr>
        <p:spPr>
          <a:xfrm rot="0">
            <a:off x="2552144" y="445068"/>
            <a:ext cx="13183712" cy="1368424"/>
          </a:xfrm>
          <a:prstGeom prst="rect">
            <a:avLst/>
          </a:prstGeom>
        </p:spPr>
        <p:txBody>
          <a:bodyPr anchor="t" rtlCol="false" tIns="0" lIns="0" bIns="0" rIns="0">
            <a:spAutoFit/>
          </a:bodyPr>
          <a:lstStyle/>
          <a:p>
            <a:pPr algn="ctr" marL="0" indent="0" lvl="0">
              <a:lnSpc>
                <a:spcPts val="11200"/>
              </a:lnSpc>
              <a:spcBef>
                <a:spcPct val="0"/>
              </a:spcBef>
            </a:pPr>
            <a:r>
              <a:rPr lang="en-US" sz="8000" strike="noStrike" u="none">
                <a:solidFill>
                  <a:srgbClr val="D6652E"/>
                </a:solidFill>
                <a:latin typeface="Pagkaki"/>
                <a:ea typeface="Pagkaki"/>
                <a:cs typeface="Pagkaki"/>
                <a:sym typeface="Pagkaki"/>
              </a:rPr>
              <a:t>Low-Fi Prototype Construction</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0">
            <a:off x="216480" y="2110417"/>
            <a:ext cx="4549624" cy="6066165"/>
          </a:xfrm>
          <a:custGeom>
            <a:avLst/>
            <a:gdLst/>
            <a:ahLst/>
            <a:cxnLst/>
            <a:rect r="r" b="b" t="t" l="l"/>
            <a:pathLst>
              <a:path h="6066165" w="4549624">
                <a:moveTo>
                  <a:pt x="0" y="0"/>
                </a:moveTo>
                <a:lnTo>
                  <a:pt x="4549624" y="0"/>
                </a:lnTo>
                <a:lnTo>
                  <a:pt x="4549624" y="6066166"/>
                </a:lnTo>
                <a:lnTo>
                  <a:pt x="0" y="6066166"/>
                </a:lnTo>
                <a:lnTo>
                  <a:pt x="0" y="0"/>
                </a:lnTo>
                <a:close/>
              </a:path>
            </a:pathLst>
          </a:custGeom>
          <a:blipFill>
            <a:blip r:embed="rId2"/>
            <a:stretch>
              <a:fillRect l="0" t="0" r="0" b="0"/>
            </a:stretch>
          </a:blipFill>
        </p:spPr>
      </p:sp>
      <p:sp>
        <p:nvSpPr>
          <p:cNvPr name="Freeform 3" id="3"/>
          <p:cNvSpPr/>
          <p:nvPr/>
        </p:nvSpPr>
        <p:spPr>
          <a:xfrm flipH="false" flipV="false" rot="0">
            <a:off x="4665012" y="2110417"/>
            <a:ext cx="4549624" cy="6066165"/>
          </a:xfrm>
          <a:custGeom>
            <a:avLst/>
            <a:gdLst/>
            <a:ahLst/>
            <a:cxnLst/>
            <a:rect r="r" b="b" t="t" l="l"/>
            <a:pathLst>
              <a:path h="6066165" w="4549624">
                <a:moveTo>
                  <a:pt x="0" y="0"/>
                </a:moveTo>
                <a:lnTo>
                  <a:pt x="4549624" y="0"/>
                </a:lnTo>
                <a:lnTo>
                  <a:pt x="4549624" y="6066166"/>
                </a:lnTo>
                <a:lnTo>
                  <a:pt x="0" y="6066166"/>
                </a:lnTo>
                <a:lnTo>
                  <a:pt x="0" y="0"/>
                </a:lnTo>
                <a:close/>
              </a:path>
            </a:pathLst>
          </a:custGeom>
          <a:blipFill>
            <a:blip r:embed="rId3"/>
            <a:stretch>
              <a:fillRect l="0" t="0" r="0" b="0"/>
            </a:stretch>
          </a:blipFill>
        </p:spPr>
      </p:sp>
      <p:sp>
        <p:nvSpPr>
          <p:cNvPr name="Freeform 4" id="4"/>
          <p:cNvSpPr/>
          <p:nvPr/>
        </p:nvSpPr>
        <p:spPr>
          <a:xfrm flipH="false" flipV="false" rot="0">
            <a:off x="9102515" y="2110417"/>
            <a:ext cx="4549624" cy="6066165"/>
          </a:xfrm>
          <a:custGeom>
            <a:avLst/>
            <a:gdLst/>
            <a:ahLst/>
            <a:cxnLst/>
            <a:rect r="r" b="b" t="t" l="l"/>
            <a:pathLst>
              <a:path h="6066165" w="4549624">
                <a:moveTo>
                  <a:pt x="0" y="0"/>
                </a:moveTo>
                <a:lnTo>
                  <a:pt x="4549624" y="0"/>
                </a:lnTo>
                <a:lnTo>
                  <a:pt x="4549624" y="6066166"/>
                </a:lnTo>
                <a:lnTo>
                  <a:pt x="0" y="6066166"/>
                </a:lnTo>
                <a:lnTo>
                  <a:pt x="0" y="0"/>
                </a:lnTo>
                <a:close/>
              </a:path>
            </a:pathLst>
          </a:custGeom>
          <a:blipFill>
            <a:blip r:embed="rId4"/>
            <a:stretch>
              <a:fillRect l="0" t="0" r="0" b="0"/>
            </a:stretch>
          </a:blipFill>
        </p:spPr>
      </p:sp>
      <p:sp>
        <p:nvSpPr>
          <p:cNvPr name="Freeform 5" id="5"/>
          <p:cNvSpPr/>
          <p:nvPr/>
        </p:nvSpPr>
        <p:spPr>
          <a:xfrm flipH="false" flipV="false" rot="0">
            <a:off x="13521896" y="2110417"/>
            <a:ext cx="4549624" cy="6066165"/>
          </a:xfrm>
          <a:custGeom>
            <a:avLst/>
            <a:gdLst/>
            <a:ahLst/>
            <a:cxnLst/>
            <a:rect r="r" b="b" t="t" l="l"/>
            <a:pathLst>
              <a:path h="6066165" w="4549624">
                <a:moveTo>
                  <a:pt x="0" y="0"/>
                </a:moveTo>
                <a:lnTo>
                  <a:pt x="4549624" y="0"/>
                </a:lnTo>
                <a:lnTo>
                  <a:pt x="4549624" y="6066166"/>
                </a:lnTo>
                <a:lnTo>
                  <a:pt x="0" y="6066166"/>
                </a:lnTo>
                <a:lnTo>
                  <a:pt x="0" y="0"/>
                </a:lnTo>
                <a:close/>
              </a:path>
            </a:pathLst>
          </a:custGeom>
          <a:blipFill>
            <a:blip r:embed="rId5"/>
            <a:stretch>
              <a:fillRect l="0" t="0" r="0" b="0"/>
            </a:stretch>
          </a:blipFill>
        </p:spPr>
      </p:sp>
      <p:sp>
        <p:nvSpPr>
          <p:cNvPr name="TextBox 6" id="6"/>
          <p:cNvSpPr txBox="true"/>
          <p:nvPr/>
        </p:nvSpPr>
        <p:spPr>
          <a:xfrm rot="0">
            <a:off x="5474840" y="452660"/>
            <a:ext cx="7255351" cy="1368424"/>
          </a:xfrm>
          <a:prstGeom prst="rect">
            <a:avLst/>
          </a:prstGeom>
        </p:spPr>
        <p:txBody>
          <a:bodyPr anchor="t" rtlCol="false" tIns="0" lIns="0" bIns="0" rIns="0">
            <a:spAutoFit/>
          </a:bodyPr>
          <a:lstStyle/>
          <a:p>
            <a:pPr algn="ctr" marL="0" indent="0" lvl="0">
              <a:lnSpc>
                <a:spcPts val="11200"/>
              </a:lnSpc>
              <a:spcBef>
                <a:spcPct val="0"/>
              </a:spcBef>
            </a:pPr>
            <a:r>
              <a:rPr lang="en-US" sz="8000" strike="noStrike" u="none">
                <a:solidFill>
                  <a:srgbClr val="D6652E"/>
                </a:solidFill>
                <a:latin typeface="Pagkaki"/>
                <a:ea typeface="Pagkaki"/>
                <a:cs typeface="Pagkaki"/>
                <a:sym typeface="Pagkaki"/>
              </a:rPr>
              <a:t>Low-Fi Prototype</a:t>
            </a:r>
          </a:p>
        </p:txBody>
      </p:sp>
      <p:sp>
        <p:nvSpPr>
          <p:cNvPr name="TextBox 7" id="7"/>
          <p:cNvSpPr txBox="true"/>
          <p:nvPr/>
        </p:nvSpPr>
        <p:spPr>
          <a:xfrm rot="0">
            <a:off x="216480" y="8692392"/>
            <a:ext cx="4448532" cy="861401"/>
          </a:xfrm>
          <a:prstGeom prst="rect">
            <a:avLst/>
          </a:prstGeom>
        </p:spPr>
        <p:txBody>
          <a:bodyPr anchor="t" rtlCol="false" tIns="0" lIns="0" bIns="0" rIns="0">
            <a:spAutoFit/>
          </a:bodyPr>
          <a:lstStyle/>
          <a:p>
            <a:pPr algn="ctr">
              <a:lnSpc>
                <a:spcPts val="3469"/>
              </a:lnSpc>
            </a:pPr>
            <a:r>
              <a:rPr lang="en-US" sz="2478" spc="275">
                <a:solidFill>
                  <a:srgbClr val="000000"/>
                </a:solidFill>
                <a:latin typeface="Glacial Indifference"/>
                <a:ea typeface="Glacial Indifference"/>
                <a:cs typeface="Glacial Indifference"/>
                <a:sym typeface="Glacial Indifference"/>
              </a:rPr>
              <a:t>Home and </a:t>
            </a:r>
          </a:p>
          <a:p>
            <a:pPr algn="ctr">
              <a:lnSpc>
                <a:spcPts val="3469"/>
              </a:lnSpc>
              <a:spcBef>
                <a:spcPct val="0"/>
              </a:spcBef>
            </a:pPr>
            <a:r>
              <a:rPr lang="en-US" sz="2478" spc="275">
                <a:solidFill>
                  <a:srgbClr val="000000"/>
                </a:solidFill>
                <a:latin typeface="Glacial Indifference"/>
                <a:ea typeface="Glacial Indifference"/>
                <a:cs typeface="Glacial Indifference"/>
                <a:sym typeface="Glacial Indifference"/>
              </a:rPr>
              <a:t>Miscellaneous Screens</a:t>
            </a:r>
          </a:p>
        </p:txBody>
      </p:sp>
      <p:sp>
        <p:nvSpPr>
          <p:cNvPr name="TextBox 8" id="8"/>
          <p:cNvSpPr txBox="true"/>
          <p:nvPr/>
        </p:nvSpPr>
        <p:spPr>
          <a:xfrm rot="0">
            <a:off x="4715558" y="8692392"/>
            <a:ext cx="4448532" cy="861401"/>
          </a:xfrm>
          <a:prstGeom prst="rect">
            <a:avLst/>
          </a:prstGeom>
        </p:spPr>
        <p:txBody>
          <a:bodyPr anchor="t" rtlCol="false" tIns="0" lIns="0" bIns="0" rIns="0">
            <a:spAutoFit/>
          </a:bodyPr>
          <a:lstStyle/>
          <a:p>
            <a:pPr algn="ctr">
              <a:lnSpc>
                <a:spcPts val="3469"/>
              </a:lnSpc>
            </a:pPr>
            <a:r>
              <a:rPr lang="en-US" sz="2478" spc="275">
                <a:solidFill>
                  <a:srgbClr val="000000"/>
                </a:solidFill>
                <a:latin typeface="Glacial Indifference"/>
                <a:ea typeface="Glacial Indifference"/>
                <a:cs typeface="Glacial Indifference"/>
                <a:sym typeface="Glacial Indifference"/>
              </a:rPr>
              <a:t>Join Crawl</a:t>
            </a:r>
          </a:p>
          <a:p>
            <a:pPr algn="ctr">
              <a:lnSpc>
                <a:spcPts val="3469"/>
              </a:lnSpc>
              <a:spcBef>
                <a:spcPct val="0"/>
              </a:spcBef>
            </a:pPr>
            <a:r>
              <a:rPr lang="en-US" sz="2478" spc="275">
                <a:solidFill>
                  <a:srgbClr val="000000"/>
                </a:solidFill>
                <a:latin typeface="Glacial Indifference"/>
                <a:ea typeface="Glacial Indifference"/>
                <a:cs typeface="Glacial Indifference"/>
                <a:sym typeface="Glacial Indifference"/>
              </a:rPr>
              <a:t>Simple Task</a:t>
            </a:r>
          </a:p>
        </p:txBody>
      </p:sp>
      <p:sp>
        <p:nvSpPr>
          <p:cNvPr name="TextBox 9" id="9"/>
          <p:cNvSpPr txBox="true"/>
          <p:nvPr/>
        </p:nvSpPr>
        <p:spPr>
          <a:xfrm rot="0">
            <a:off x="9153061" y="8692392"/>
            <a:ext cx="4448532" cy="861401"/>
          </a:xfrm>
          <a:prstGeom prst="rect">
            <a:avLst/>
          </a:prstGeom>
        </p:spPr>
        <p:txBody>
          <a:bodyPr anchor="t" rtlCol="false" tIns="0" lIns="0" bIns="0" rIns="0">
            <a:spAutoFit/>
          </a:bodyPr>
          <a:lstStyle/>
          <a:p>
            <a:pPr algn="ctr">
              <a:lnSpc>
                <a:spcPts val="3469"/>
              </a:lnSpc>
            </a:pPr>
            <a:r>
              <a:rPr lang="en-US" sz="2478" spc="275">
                <a:solidFill>
                  <a:srgbClr val="000000"/>
                </a:solidFill>
                <a:latin typeface="Glacial Indifference"/>
                <a:ea typeface="Glacial Indifference"/>
                <a:cs typeface="Glacial Indifference"/>
                <a:sym typeface="Glacial Indifference"/>
              </a:rPr>
              <a:t>Create Crawl</a:t>
            </a:r>
          </a:p>
          <a:p>
            <a:pPr algn="ctr">
              <a:lnSpc>
                <a:spcPts val="3469"/>
              </a:lnSpc>
              <a:spcBef>
                <a:spcPct val="0"/>
              </a:spcBef>
            </a:pPr>
            <a:r>
              <a:rPr lang="en-US" sz="2478" spc="275">
                <a:solidFill>
                  <a:srgbClr val="000000"/>
                </a:solidFill>
                <a:latin typeface="Glacial Indifference"/>
                <a:ea typeface="Glacial Indifference"/>
                <a:cs typeface="Glacial Indifference"/>
                <a:sym typeface="Glacial Indifference"/>
              </a:rPr>
              <a:t>Moderate Task</a:t>
            </a:r>
          </a:p>
        </p:txBody>
      </p:sp>
      <p:sp>
        <p:nvSpPr>
          <p:cNvPr name="TextBox 10" id="10"/>
          <p:cNvSpPr txBox="true"/>
          <p:nvPr/>
        </p:nvSpPr>
        <p:spPr>
          <a:xfrm rot="0">
            <a:off x="13572442" y="8692392"/>
            <a:ext cx="4448532" cy="1299760"/>
          </a:xfrm>
          <a:prstGeom prst="rect">
            <a:avLst/>
          </a:prstGeom>
        </p:spPr>
        <p:txBody>
          <a:bodyPr anchor="t" rtlCol="false" tIns="0" lIns="0" bIns="0" rIns="0">
            <a:spAutoFit/>
          </a:bodyPr>
          <a:lstStyle/>
          <a:p>
            <a:pPr algn="ctr">
              <a:lnSpc>
                <a:spcPts val="3469"/>
              </a:lnSpc>
            </a:pPr>
            <a:r>
              <a:rPr lang="en-US" sz="2478" spc="275">
                <a:solidFill>
                  <a:srgbClr val="000000"/>
                </a:solidFill>
                <a:latin typeface="Glacial Indifference"/>
                <a:ea typeface="Glacial Indifference"/>
                <a:cs typeface="Glacial Indifference"/>
                <a:sym typeface="Glacial Indifference"/>
              </a:rPr>
              <a:t>Past Crawls </a:t>
            </a:r>
          </a:p>
          <a:p>
            <a:pPr algn="ctr">
              <a:lnSpc>
                <a:spcPts val="3469"/>
              </a:lnSpc>
            </a:pPr>
            <a:r>
              <a:rPr lang="en-US" sz="2478" spc="275">
                <a:solidFill>
                  <a:srgbClr val="000000"/>
                </a:solidFill>
                <a:latin typeface="Glacial Indifference"/>
                <a:ea typeface="Glacial Indifference"/>
                <a:cs typeface="Glacial Indifference"/>
                <a:sym typeface="Glacial Indifference"/>
              </a:rPr>
              <a:t>(Connect with People)</a:t>
            </a:r>
          </a:p>
          <a:p>
            <a:pPr algn="ctr">
              <a:lnSpc>
                <a:spcPts val="3469"/>
              </a:lnSpc>
              <a:spcBef>
                <a:spcPct val="0"/>
              </a:spcBef>
            </a:pPr>
            <a:r>
              <a:rPr lang="en-US" sz="2478" spc="275">
                <a:solidFill>
                  <a:srgbClr val="000000"/>
                </a:solidFill>
                <a:latin typeface="Glacial Indifference"/>
                <a:ea typeface="Glacial Indifference"/>
                <a:cs typeface="Glacial Indifference"/>
                <a:sym typeface="Glacial Indifference"/>
              </a:rPr>
              <a:t>Complex Task</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Testing Methodology</a:t>
            </a:r>
          </a:p>
        </p:txBody>
      </p:sp>
      <p:sp>
        <p:nvSpPr>
          <p:cNvPr name="TextBox 3" id="3"/>
          <p:cNvSpPr txBox="true"/>
          <p:nvPr/>
        </p:nvSpPr>
        <p:spPr>
          <a:xfrm rot="0">
            <a:off x="3635157" y="2145029"/>
            <a:ext cx="11017687" cy="490855"/>
          </a:xfrm>
          <a:prstGeom prst="rect">
            <a:avLst/>
          </a:prstGeom>
        </p:spPr>
        <p:txBody>
          <a:bodyPr anchor="t" rtlCol="false" tIns="0" lIns="0" bIns="0" rIns="0">
            <a:spAutoFit/>
          </a:bodyPr>
          <a:lstStyle/>
          <a:p>
            <a:pPr algn="ctr">
              <a:lnSpc>
                <a:spcPts val="3919"/>
              </a:lnSpc>
            </a:pPr>
            <a:r>
              <a:rPr lang="en-US" sz="2799">
                <a:solidFill>
                  <a:srgbClr val="272665"/>
                </a:solidFill>
                <a:latin typeface="Glacial Indifference"/>
                <a:ea typeface="Glacial Indifference"/>
                <a:cs typeface="Glacial Indifference"/>
                <a:sym typeface="Glacial Indifference"/>
              </a:rPr>
              <a:t>Participants, Environment, and Procedure</a:t>
            </a:r>
          </a:p>
        </p:txBody>
      </p:sp>
      <p:grpSp>
        <p:nvGrpSpPr>
          <p:cNvPr name="Group 4" id="4"/>
          <p:cNvGrpSpPr/>
          <p:nvPr/>
        </p:nvGrpSpPr>
        <p:grpSpPr>
          <a:xfrm rot="0">
            <a:off x="12517396" y="3403393"/>
            <a:ext cx="5488853" cy="5117352"/>
            <a:chOff x="0" y="0"/>
            <a:chExt cx="7318470" cy="6823136"/>
          </a:xfrm>
        </p:grpSpPr>
        <p:grpSp>
          <p:nvGrpSpPr>
            <p:cNvPr name="Group 5" id="5"/>
            <p:cNvGrpSpPr/>
            <p:nvPr/>
          </p:nvGrpSpPr>
          <p:grpSpPr>
            <a:xfrm rot="0">
              <a:off x="1488" y="0"/>
              <a:ext cx="7316982" cy="1296798"/>
              <a:chOff x="0" y="0"/>
              <a:chExt cx="1445330" cy="256158"/>
            </a:xfrm>
          </p:grpSpPr>
          <p:sp>
            <p:nvSpPr>
              <p:cNvPr name="Freeform 6" id="6"/>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7" id="7"/>
              <p:cNvSpPr txBox="true"/>
              <p:nvPr/>
            </p:nvSpPr>
            <p:spPr>
              <a:xfrm>
                <a:off x="0" y="-66675"/>
                <a:ext cx="1445330" cy="322833"/>
              </a:xfrm>
              <a:prstGeom prst="rect">
                <a:avLst/>
              </a:prstGeom>
            </p:spPr>
            <p:txBody>
              <a:bodyPr anchor="ctr" rtlCol="false" tIns="50800" lIns="50800" bIns="50800" rIns="50800"/>
              <a:lstStyle/>
              <a:p>
                <a:pPr algn="ctr">
                  <a:lnSpc>
                    <a:spcPts val="4339"/>
                  </a:lnSpc>
                </a:pPr>
                <a:r>
                  <a:rPr lang="en-US" sz="3099" spc="344">
                    <a:solidFill>
                      <a:srgbClr val="FFFFFF"/>
                    </a:solidFill>
                    <a:latin typeface="Glacial Indifference"/>
                    <a:ea typeface="Glacial Indifference"/>
                    <a:cs typeface="Glacial Indifference"/>
                    <a:sym typeface="Glacial Indifference"/>
                  </a:rPr>
                  <a:t>How? </a:t>
                </a:r>
              </a:p>
            </p:txBody>
          </p:sp>
        </p:grpSp>
        <p:grpSp>
          <p:nvGrpSpPr>
            <p:cNvPr name="Group 8" id="8"/>
            <p:cNvGrpSpPr/>
            <p:nvPr/>
          </p:nvGrpSpPr>
          <p:grpSpPr>
            <a:xfrm rot="0">
              <a:off x="1488" y="1840543"/>
              <a:ext cx="7316982" cy="1296798"/>
              <a:chOff x="0" y="0"/>
              <a:chExt cx="1445330" cy="256158"/>
            </a:xfrm>
          </p:grpSpPr>
          <p:sp>
            <p:nvSpPr>
              <p:cNvPr name="Freeform 9" id="9"/>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10" id="10"/>
              <p:cNvSpPr txBox="true"/>
              <p:nvPr/>
            </p:nvSpPr>
            <p:spPr>
              <a:xfrm>
                <a:off x="0" y="-38100"/>
                <a:ext cx="1445330" cy="294258"/>
              </a:xfrm>
              <a:prstGeom prst="rect">
                <a:avLst/>
              </a:prstGeom>
            </p:spPr>
            <p:txBody>
              <a:bodyPr anchor="ctr" rtlCol="false" tIns="50800" lIns="50800" bIns="50800" rIns="50800"/>
              <a:lstStyle/>
              <a:p>
                <a:pPr algn="ctr">
                  <a:lnSpc>
                    <a:spcPts val="2659"/>
                  </a:lnSpc>
                </a:pPr>
                <a:r>
                  <a:rPr lang="en-US" sz="1899" spc="210">
                    <a:solidFill>
                      <a:srgbClr val="FFFFFF"/>
                    </a:solidFill>
                    <a:latin typeface="Glacial Indifference"/>
                    <a:ea typeface="Glacial Indifference"/>
                    <a:cs typeface="Glacial Indifference"/>
                    <a:sym typeface="Glacial Indifference"/>
                  </a:rPr>
                  <a:t>For Tressider: Anthony did the prototype while Luke took notes</a:t>
                </a:r>
              </a:p>
            </p:txBody>
          </p:sp>
        </p:grpSp>
        <p:grpSp>
          <p:nvGrpSpPr>
            <p:cNvPr name="Group 11" id="11"/>
            <p:cNvGrpSpPr/>
            <p:nvPr/>
          </p:nvGrpSpPr>
          <p:grpSpPr>
            <a:xfrm rot="0">
              <a:off x="0" y="3683441"/>
              <a:ext cx="7316982" cy="1296798"/>
              <a:chOff x="0" y="0"/>
              <a:chExt cx="1445330" cy="256158"/>
            </a:xfrm>
          </p:grpSpPr>
          <p:sp>
            <p:nvSpPr>
              <p:cNvPr name="Freeform 12" id="12"/>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13" id="13"/>
              <p:cNvSpPr txBox="true"/>
              <p:nvPr/>
            </p:nvSpPr>
            <p:spPr>
              <a:xfrm>
                <a:off x="0" y="-38100"/>
                <a:ext cx="1445330" cy="294258"/>
              </a:xfrm>
              <a:prstGeom prst="rect">
                <a:avLst/>
              </a:prstGeom>
            </p:spPr>
            <p:txBody>
              <a:bodyPr anchor="ctr" rtlCol="false" tIns="50800" lIns="50800" bIns="50800" rIns="50800"/>
              <a:lstStyle/>
              <a:p>
                <a:pPr algn="ctr">
                  <a:lnSpc>
                    <a:spcPts val="2659"/>
                  </a:lnSpc>
                </a:pPr>
                <a:r>
                  <a:rPr lang="en-US" sz="1899" spc="210">
                    <a:solidFill>
                      <a:srgbClr val="FFFFFF"/>
                    </a:solidFill>
                    <a:latin typeface="Glacial Indifference"/>
                    <a:ea typeface="Glacial Indifference"/>
                    <a:cs typeface="Glacial Indifference"/>
                    <a:sym typeface="Glacial Indifference"/>
                  </a:rPr>
                  <a:t>For Sur La Table: Isaac did prototype while Luke took notes</a:t>
                </a:r>
              </a:p>
            </p:txBody>
          </p:sp>
        </p:grpSp>
        <p:grpSp>
          <p:nvGrpSpPr>
            <p:cNvPr name="Group 14" id="14"/>
            <p:cNvGrpSpPr/>
            <p:nvPr/>
          </p:nvGrpSpPr>
          <p:grpSpPr>
            <a:xfrm rot="0">
              <a:off x="1488" y="5526338"/>
              <a:ext cx="7316982" cy="1296798"/>
              <a:chOff x="0" y="0"/>
              <a:chExt cx="1445330" cy="256158"/>
            </a:xfrm>
          </p:grpSpPr>
          <p:sp>
            <p:nvSpPr>
              <p:cNvPr name="Freeform 15" id="15"/>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16" id="16"/>
              <p:cNvSpPr txBox="true"/>
              <p:nvPr/>
            </p:nvSpPr>
            <p:spPr>
              <a:xfrm>
                <a:off x="0" y="-38100"/>
                <a:ext cx="1445330" cy="294258"/>
              </a:xfrm>
              <a:prstGeom prst="rect">
                <a:avLst/>
              </a:prstGeom>
            </p:spPr>
            <p:txBody>
              <a:bodyPr anchor="ctr" rtlCol="false" tIns="50800" lIns="50800" bIns="50800" rIns="50800"/>
              <a:lstStyle/>
              <a:p>
                <a:pPr algn="ctr">
                  <a:lnSpc>
                    <a:spcPts val="2659"/>
                  </a:lnSpc>
                </a:pPr>
                <a:r>
                  <a:rPr lang="en-US" sz="1899" spc="210">
                    <a:solidFill>
                      <a:srgbClr val="FFFFFF"/>
                    </a:solidFill>
                    <a:latin typeface="Glacial Indifference"/>
                    <a:ea typeface="Glacial Indifference"/>
                    <a:cs typeface="Glacial Indifference"/>
                    <a:sym typeface="Glacial Indifference"/>
                  </a:rPr>
                  <a:t>Showed them a quick demo before letting them play around with it </a:t>
                </a:r>
              </a:p>
            </p:txBody>
          </p:sp>
        </p:grpSp>
      </p:grpSp>
      <p:grpSp>
        <p:nvGrpSpPr>
          <p:cNvPr name="Group 17" id="17"/>
          <p:cNvGrpSpPr/>
          <p:nvPr/>
        </p:nvGrpSpPr>
        <p:grpSpPr>
          <a:xfrm rot="0">
            <a:off x="683557" y="3403393"/>
            <a:ext cx="5487737" cy="5117352"/>
            <a:chOff x="0" y="0"/>
            <a:chExt cx="7316982" cy="6823136"/>
          </a:xfrm>
        </p:grpSpPr>
        <p:grpSp>
          <p:nvGrpSpPr>
            <p:cNvPr name="Group 18" id="18"/>
            <p:cNvGrpSpPr/>
            <p:nvPr/>
          </p:nvGrpSpPr>
          <p:grpSpPr>
            <a:xfrm rot="0">
              <a:off x="0" y="0"/>
              <a:ext cx="7316982" cy="1296798"/>
              <a:chOff x="0" y="0"/>
              <a:chExt cx="1445330" cy="256158"/>
            </a:xfrm>
          </p:grpSpPr>
          <p:sp>
            <p:nvSpPr>
              <p:cNvPr name="Freeform 19" id="19"/>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20" id="20"/>
              <p:cNvSpPr txBox="true"/>
              <p:nvPr/>
            </p:nvSpPr>
            <p:spPr>
              <a:xfrm>
                <a:off x="0" y="-66675"/>
                <a:ext cx="1445330" cy="322833"/>
              </a:xfrm>
              <a:prstGeom prst="rect">
                <a:avLst/>
              </a:prstGeom>
            </p:spPr>
            <p:txBody>
              <a:bodyPr anchor="ctr" rtlCol="false" tIns="50800" lIns="50800" bIns="50800" rIns="50800"/>
              <a:lstStyle/>
              <a:p>
                <a:pPr algn="ctr">
                  <a:lnSpc>
                    <a:spcPts val="4619"/>
                  </a:lnSpc>
                </a:pPr>
                <a:r>
                  <a:rPr lang="en-US" sz="3299" spc="366">
                    <a:solidFill>
                      <a:srgbClr val="FFFFFF"/>
                    </a:solidFill>
                    <a:latin typeface="Glacial Indifference"/>
                    <a:ea typeface="Glacial Indifference"/>
                    <a:cs typeface="Glacial Indifference"/>
                    <a:sym typeface="Glacial Indifference"/>
                  </a:rPr>
                  <a:t>Who?</a:t>
                </a:r>
              </a:p>
            </p:txBody>
          </p:sp>
        </p:grpSp>
        <p:grpSp>
          <p:nvGrpSpPr>
            <p:cNvPr name="Group 21" id="21"/>
            <p:cNvGrpSpPr/>
            <p:nvPr/>
          </p:nvGrpSpPr>
          <p:grpSpPr>
            <a:xfrm rot="0">
              <a:off x="0" y="1840543"/>
              <a:ext cx="7316982" cy="1296798"/>
              <a:chOff x="0" y="0"/>
              <a:chExt cx="1445330" cy="256158"/>
            </a:xfrm>
          </p:grpSpPr>
          <p:sp>
            <p:nvSpPr>
              <p:cNvPr name="Freeform 22" id="22"/>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23" id="23"/>
              <p:cNvSpPr txBox="true"/>
              <p:nvPr/>
            </p:nvSpPr>
            <p:spPr>
              <a:xfrm>
                <a:off x="0" y="-38100"/>
                <a:ext cx="1445330" cy="294258"/>
              </a:xfrm>
              <a:prstGeom prst="rect">
                <a:avLst/>
              </a:prstGeom>
            </p:spPr>
            <p:txBody>
              <a:bodyPr anchor="ctr" rtlCol="false" tIns="50800" lIns="50800" bIns="50800" rIns="50800"/>
              <a:lstStyle/>
              <a:p>
                <a:pPr algn="ctr">
                  <a:lnSpc>
                    <a:spcPts val="2659"/>
                  </a:lnSpc>
                </a:pPr>
                <a:r>
                  <a:rPr lang="en-US" sz="1899" spc="210">
                    <a:solidFill>
                      <a:srgbClr val="FFFFFF"/>
                    </a:solidFill>
                    <a:latin typeface="Glacial Indifference"/>
                    <a:ea typeface="Glacial Indifference"/>
                    <a:cs typeface="Glacial Indifference"/>
                    <a:sym typeface="Glacial Indifference"/>
                  </a:rPr>
                  <a:t>Chuck, Nate, and Blair  </a:t>
                </a:r>
              </a:p>
            </p:txBody>
          </p:sp>
        </p:grpSp>
        <p:grpSp>
          <p:nvGrpSpPr>
            <p:cNvPr name="Group 24" id="24"/>
            <p:cNvGrpSpPr/>
            <p:nvPr/>
          </p:nvGrpSpPr>
          <p:grpSpPr>
            <a:xfrm rot="0">
              <a:off x="0" y="3683441"/>
              <a:ext cx="7316982" cy="1296798"/>
              <a:chOff x="0" y="0"/>
              <a:chExt cx="1445330" cy="256158"/>
            </a:xfrm>
          </p:grpSpPr>
          <p:sp>
            <p:nvSpPr>
              <p:cNvPr name="Freeform 25" id="25"/>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26" id="26"/>
              <p:cNvSpPr txBox="true"/>
              <p:nvPr/>
            </p:nvSpPr>
            <p:spPr>
              <a:xfrm>
                <a:off x="0" y="-38100"/>
                <a:ext cx="1445330" cy="294258"/>
              </a:xfrm>
              <a:prstGeom prst="rect">
                <a:avLst/>
              </a:prstGeom>
            </p:spPr>
            <p:txBody>
              <a:bodyPr anchor="ctr" rtlCol="false" tIns="50800" lIns="50800" bIns="50800" rIns="50800"/>
              <a:lstStyle/>
              <a:p>
                <a:pPr algn="ctr">
                  <a:lnSpc>
                    <a:spcPts val="2659"/>
                  </a:lnSpc>
                </a:pPr>
                <a:r>
                  <a:rPr lang="en-US" sz="1899" spc="210">
                    <a:solidFill>
                      <a:srgbClr val="FFFFFF"/>
                    </a:solidFill>
                    <a:latin typeface="Glacial Indifference"/>
                    <a:ea typeface="Glacial Indifference"/>
                    <a:cs typeface="Glacial Indifference"/>
                    <a:sym typeface="Glacial Indifference"/>
                  </a:rPr>
                  <a:t>Wanted younger audiences, asked outside of popular chore based stores</a:t>
                </a:r>
              </a:p>
            </p:txBody>
          </p:sp>
        </p:grpSp>
        <p:grpSp>
          <p:nvGrpSpPr>
            <p:cNvPr name="Group 27" id="27"/>
            <p:cNvGrpSpPr/>
            <p:nvPr/>
          </p:nvGrpSpPr>
          <p:grpSpPr>
            <a:xfrm rot="0">
              <a:off x="0" y="5526338"/>
              <a:ext cx="7316982" cy="1296798"/>
              <a:chOff x="0" y="0"/>
              <a:chExt cx="1445330" cy="256158"/>
            </a:xfrm>
          </p:grpSpPr>
          <p:sp>
            <p:nvSpPr>
              <p:cNvPr name="Freeform 28" id="28"/>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29" id="29"/>
              <p:cNvSpPr txBox="true"/>
              <p:nvPr/>
            </p:nvSpPr>
            <p:spPr>
              <a:xfrm>
                <a:off x="0" y="-38100"/>
                <a:ext cx="1445330" cy="294258"/>
              </a:xfrm>
              <a:prstGeom prst="rect">
                <a:avLst/>
              </a:prstGeom>
            </p:spPr>
            <p:txBody>
              <a:bodyPr anchor="ctr" rtlCol="false" tIns="50800" lIns="50800" bIns="50800" rIns="50800"/>
              <a:lstStyle/>
              <a:p>
                <a:pPr algn="ctr">
                  <a:lnSpc>
                    <a:spcPts val="2659"/>
                  </a:lnSpc>
                </a:pPr>
                <a:r>
                  <a:rPr lang="en-US" sz="1899" spc="210">
                    <a:solidFill>
                      <a:srgbClr val="FFFFFF"/>
                    </a:solidFill>
                    <a:latin typeface="Glacial Indifference"/>
                    <a:ea typeface="Glacial Indifference"/>
                    <a:cs typeface="Glacial Indifference"/>
                    <a:sym typeface="Glacial Indifference"/>
                  </a:rPr>
                  <a:t>No compensation or outside recruiment necessary </a:t>
                </a:r>
              </a:p>
            </p:txBody>
          </p:sp>
        </p:grpSp>
      </p:grpSp>
      <p:grpSp>
        <p:nvGrpSpPr>
          <p:cNvPr name="Group 30" id="30"/>
          <p:cNvGrpSpPr/>
          <p:nvPr/>
        </p:nvGrpSpPr>
        <p:grpSpPr>
          <a:xfrm rot="0">
            <a:off x="6601034" y="3403393"/>
            <a:ext cx="5487737" cy="5117352"/>
            <a:chOff x="0" y="0"/>
            <a:chExt cx="7316982" cy="6823136"/>
          </a:xfrm>
        </p:grpSpPr>
        <p:grpSp>
          <p:nvGrpSpPr>
            <p:cNvPr name="Group 31" id="31"/>
            <p:cNvGrpSpPr/>
            <p:nvPr/>
          </p:nvGrpSpPr>
          <p:grpSpPr>
            <a:xfrm rot="0">
              <a:off x="0" y="0"/>
              <a:ext cx="7316982" cy="1296798"/>
              <a:chOff x="0" y="0"/>
              <a:chExt cx="1445330" cy="256158"/>
            </a:xfrm>
          </p:grpSpPr>
          <p:sp>
            <p:nvSpPr>
              <p:cNvPr name="Freeform 32" id="32"/>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33" id="33"/>
              <p:cNvSpPr txBox="true"/>
              <p:nvPr/>
            </p:nvSpPr>
            <p:spPr>
              <a:xfrm>
                <a:off x="0" y="-66675"/>
                <a:ext cx="1445330" cy="322833"/>
              </a:xfrm>
              <a:prstGeom prst="rect">
                <a:avLst/>
              </a:prstGeom>
            </p:spPr>
            <p:txBody>
              <a:bodyPr anchor="ctr" rtlCol="false" tIns="50800" lIns="50800" bIns="50800" rIns="50800"/>
              <a:lstStyle/>
              <a:p>
                <a:pPr algn="ctr">
                  <a:lnSpc>
                    <a:spcPts val="4619"/>
                  </a:lnSpc>
                </a:pPr>
                <a:r>
                  <a:rPr lang="en-US" sz="3299" spc="366">
                    <a:solidFill>
                      <a:srgbClr val="FFFFFF"/>
                    </a:solidFill>
                    <a:latin typeface="Glacial Indifference"/>
                    <a:ea typeface="Glacial Indifference"/>
                    <a:cs typeface="Glacial Indifference"/>
                    <a:sym typeface="Glacial Indifference"/>
                  </a:rPr>
                  <a:t>Where?</a:t>
                </a:r>
              </a:p>
            </p:txBody>
          </p:sp>
        </p:grpSp>
        <p:grpSp>
          <p:nvGrpSpPr>
            <p:cNvPr name="Group 34" id="34"/>
            <p:cNvGrpSpPr/>
            <p:nvPr/>
          </p:nvGrpSpPr>
          <p:grpSpPr>
            <a:xfrm rot="0">
              <a:off x="0" y="1840543"/>
              <a:ext cx="7316982" cy="1296798"/>
              <a:chOff x="0" y="0"/>
              <a:chExt cx="1445330" cy="256158"/>
            </a:xfrm>
          </p:grpSpPr>
          <p:sp>
            <p:nvSpPr>
              <p:cNvPr name="Freeform 35" id="35"/>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36" id="36"/>
              <p:cNvSpPr txBox="true"/>
              <p:nvPr/>
            </p:nvSpPr>
            <p:spPr>
              <a:xfrm>
                <a:off x="0" y="-38100"/>
                <a:ext cx="1445330" cy="294258"/>
              </a:xfrm>
              <a:prstGeom prst="rect">
                <a:avLst/>
              </a:prstGeom>
            </p:spPr>
            <p:txBody>
              <a:bodyPr anchor="ctr" rtlCol="false" tIns="50800" lIns="50800" bIns="50800" rIns="50800"/>
              <a:lstStyle/>
              <a:p>
                <a:pPr algn="ctr">
                  <a:lnSpc>
                    <a:spcPts val="2659"/>
                  </a:lnSpc>
                </a:pPr>
                <a:r>
                  <a:rPr lang="en-US" sz="1899" spc="210">
                    <a:solidFill>
                      <a:srgbClr val="FFFFFF"/>
                    </a:solidFill>
                    <a:latin typeface="Glacial Indifference"/>
                    <a:ea typeface="Glacial Indifference"/>
                    <a:cs typeface="Glacial Indifference"/>
                    <a:sym typeface="Glacial Indifference"/>
                  </a:rPr>
                  <a:t>Nate at Tressider and Chuck and Blair at Sur La Table </a:t>
                </a:r>
              </a:p>
            </p:txBody>
          </p:sp>
        </p:grpSp>
        <p:grpSp>
          <p:nvGrpSpPr>
            <p:cNvPr name="Group 37" id="37"/>
            <p:cNvGrpSpPr/>
            <p:nvPr/>
          </p:nvGrpSpPr>
          <p:grpSpPr>
            <a:xfrm rot="0">
              <a:off x="0" y="3683441"/>
              <a:ext cx="7316982" cy="1296798"/>
              <a:chOff x="0" y="0"/>
              <a:chExt cx="1445330" cy="256158"/>
            </a:xfrm>
          </p:grpSpPr>
          <p:sp>
            <p:nvSpPr>
              <p:cNvPr name="Freeform 38" id="38"/>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39" id="39"/>
              <p:cNvSpPr txBox="true"/>
              <p:nvPr/>
            </p:nvSpPr>
            <p:spPr>
              <a:xfrm>
                <a:off x="0" y="-38100"/>
                <a:ext cx="1445330" cy="294258"/>
              </a:xfrm>
              <a:prstGeom prst="rect">
                <a:avLst/>
              </a:prstGeom>
            </p:spPr>
            <p:txBody>
              <a:bodyPr anchor="ctr" rtlCol="false" tIns="50800" lIns="50800" bIns="50800" rIns="50800"/>
              <a:lstStyle/>
              <a:p>
                <a:pPr algn="ctr">
                  <a:lnSpc>
                    <a:spcPts val="2659"/>
                  </a:lnSpc>
                </a:pPr>
                <a:r>
                  <a:rPr lang="en-US" sz="1899" spc="210">
                    <a:solidFill>
                      <a:srgbClr val="FFFFFF"/>
                    </a:solidFill>
                    <a:latin typeface="Glacial Indifference"/>
                    <a:ea typeface="Glacial Indifference"/>
                    <a:cs typeface="Glacial Indifference"/>
                    <a:sym typeface="Glacial Indifference"/>
                  </a:rPr>
                  <a:t>Tested on tables outside stores</a:t>
                </a:r>
              </a:p>
            </p:txBody>
          </p:sp>
        </p:grpSp>
        <p:grpSp>
          <p:nvGrpSpPr>
            <p:cNvPr name="Group 40" id="40"/>
            <p:cNvGrpSpPr/>
            <p:nvPr/>
          </p:nvGrpSpPr>
          <p:grpSpPr>
            <a:xfrm rot="0">
              <a:off x="0" y="5526338"/>
              <a:ext cx="7316982" cy="1296798"/>
              <a:chOff x="0" y="0"/>
              <a:chExt cx="1445330" cy="256158"/>
            </a:xfrm>
          </p:grpSpPr>
          <p:sp>
            <p:nvSpPr>
              <p:cNvPr name="Freeform 41" id="41"/>
              <p:cNvSpPr/>
              <p:nvPr/>
            </p:nvSpPr>
            <p:spPr>
              <a:xfrm flipH="false" flipV="false" rot="0">
                <a:off x="0" y="0"/>
                <a:ext cx="1445330" cy="256158"/>
              </a:xfrm>
              <a:custGeom>
                <a:avLst/>
                <a:gdLst/>
                <a:ahLst/>
                <a:cxnLst/>
                <a:rect r="r" b="b" t="t" l="l"/>
                <a:pathLst>
                  <a:path h="256158" w="1445330">
                    <a:moveTo>
                      <a:pt x="45145" y="0"/>
                    </a:moveTo>
                    <a:lnTo>
                      <a:pt x="1400185" y="0"/>
                    </a:lnTo>
                    <a:cubicBezTo>
                      <a:pt x="1412158" y="0"/>
                      <a:pt x="1423641" y="4756"/>
                      <a:pt x="1432107" y="13223"/>
                    </a:cubicBezTo>
                    <a:cubicBezTo>
                      <a:pt x="1440574" y="21689"/>
                      <a:pt x="1445330" y="33171"/>
                      <a:pt x="1445330" y="45145"/>
                    </a:cubicBezTo>
                    <a:lnTo>
                      <a:pt x="1445330" y="211013"/>
                    </a:lnTo>
                    <a:cubicBezTo>
                      <a:pt x="1445330" y="222986"/>
                      <a:pt x="1440574" y="234469"/>
                      <a:pt x="1432107" y="242935"/>
                    </a:cubicBezTo>
                    <a:cubicBezTo>
                      <a:pt x="1423641" y="251401"/>
                      <a:pt x="1412158" y="256158"/>
                      <a:pt x="1400185" y="256158"/>
                    </a:cubicBezTo>
                    <a:lnTo>
                      <a:pt x="45145" y="256158"/>
                    </a:lnTo>
                    <a:cubicBezTo>
                      <a:pt x="33171" y="256158"/>
                      <a:pt x="21689" y="251401"/>
                      <a:pt x="13223" y="242935"/>
                    </a:cubicBezTo>
                    <a:cubicBezTo>
                      <a:pt x="4756" y="234469"/>
                      <a:pt x="0" y="222986"/>
                      <a:pt x="0" y="211013"/>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42" id="42"/>
              <p:cNvSpPr txBox="true"/>
              <p:nvPr/>
            </p:nvSpPr>
            <p:spPr>
              <a:xfrm>
                <a:off x="0" y="-38100"/>
                <a:ext cx="1445330" cy="294258"/>
              </a:xfrm>
              <a:prstGeom prst="rect">
                <a:avLst/>
              </a:prstGeom>
            </p:spPr>
            <p:txBody>
              <a:bodyPr anchor="ctr" rtlCol="false" tIns="50800" lIns="50800" bIns="50800" rIns="50800"/>
              <a:lstStyle/>
              <a:p>
                <a:pPr algn="ctr">
                  <a:lnSpc>
                    <a:spcPts val="2659"/>
                  </a:lnSpc>
                </a:pPr>
                <a:r>
                  <a:rPr lang="en-US" sz="1899" spc="210">
                    <a:solidFill>
                      <a:srgbClr val="FFFFFF"/>
                    </a:solidFill>
                    <a:latin typeface="Glacial Indifference"/>
                    <a:ea typeface="Glacial Indifference"/>
                    <a:cs typeface="Glacial Indifference"/>
                    <a:sym typeface="Glacial Indifference"/>
                  </a:rPr>
                  <a:t>Tested after they had shopped</a:t>
                </a:r>
              </a:p>
            </p:txBody>
          </p:sp>
        </p:grpSp>
      </p:grpSp>
    </p:spTree>
  </p:cSld>
  <p:clrMapOvr>
    <a:masterClrMapping/>
  </p:clrMapOvr>
</p:sld>
</file>

<file path=ppt/slides/slide16.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2051941"/>
          <a:ext cx="16230600" cy="7206359"/>
        </p:xfrm>
        <a:graphic>
          <a:graphicData uri="http://schemas.openxmlformats.org/drawingml/2006/table">
            <a:tbl>
              <a:tblPr/>
              <a:tblGrid>
                <a:gridCol w="2847833"/>
                <a:gridCol w="6555483"/>
                <a:gridCol w="6827284"/>
              </a:tblGrid>
              <a:tr h="1823397">
                <a:tc>
                  <a:txBody>
                    <a:bodyPr anchor="t" rtlCol="false"/>
                    <a:lstStyle/>
                    <a:p>
                      <a:pPr algn="ctr">
                        <a:lnSpc>
                          <a:spcPts val="5319"/>
                        </a:lnSpc>
                        <a:defRPr/>
                      </a:pP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584FB2"/>
                    </a:solidFill>
                  </a:tcPr>
                </a:tc>
                <a:tc>
                  <a:txBody>
                    <a:bodyPr anchor="t" rtlCol="false"/>
                    <a:lstStyle/>
                    <a:p>
                      <a:pPr algn="ctr">
                        <a:lnSpc>
                          <a:spcPts val="5319"/>
                        </a:lnSpc>
                        <a:defRPr/>
                      </a:pPr>
                      <a:r>
                        <a:rPr lang="en-US" sz="3799" b="true">
                          <a:solidFill>
                            <a:srgbClr val="FFFFFF"/>
                          </a:solidFill>
                          <a:latin typeface="Glacial Indifference Bold"/>
                          <a:ea typeface="Glacial Indifference Bold"/>
                          <a:cs typeface="Glacial Indifference Bold"/>
                          <a:sym typeface="Glacial Indifference Bold"/>
                        </a:rPr>
                        <a:t>Goal 1: </a:t>
                      </a:r>
                      <a:r>
                        <a:rPr lang="en-US" b="true" sz="3799">
                          <a:solidFill>
                            <a:srgbClr val="FFFFFF"/>
                          </a:solidFill>
                          <a:latin typeface="Glacial Indifference Bold"/>
                          <a:ea typeface="Glacial Indifference Bold"/>
                          <a:cs typeface="Glacial Indifference Bold"/>
                          <a:sym typeface="Glacial Indifference Bold"/>
                        </a:rPr>
                        <a:t>Engagement and Eagerness</a:t>
                      </a: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584FB2"/>
                    </a:solidFill>
                  </a:tcPr>
                </a:tc>
                <a:tc>
                  <a:txBody>
                    <a:bodyPr anchor="t" rtlCol="false"/>
                    <a:lstStyle/>
                    <a:p>
                      <a:pPr algn="ctr">
                        <a:lnSpc>
                          <a:spcPts val="5319"/>
                        </a:lnSpc>
                        <a:defRPr/>
                      </a:pPr>
                      <a:r>
                        <a:rPr lang="en-US" sz="3799" b="true">
                          <a:solidFill>
                            <a:srgbClr val="FFFFFF"/>
                          </a:solidFill>
                          <a:latin typeface="Glacial Indifference Bold"/>
                          <a:ea typeface="Glacial Indifference Bold"/>
                          <a:cs typeface="Glacial Indifference Bold"/>
                          <a:sym typeface="Glacial Indifference Bold"/>
                        </a:rPr>
                        <a:t>Goal 2: </a:t>
                      </a:r>
                      <a:r>
                        <a:rPr lang="en-US" b="true" sz="3799">
                          <a:solidFill>
                            <a:srgbClr val="FFFFFF"/>
                          </a:solidFill>
                          <a:latin typeface="Glacial Indifference Bold"/>
                          <a:ea typeface="Glacial Indifference Bold"/>
                          <a:cs typeface="Glacial Indifference Bold"/>
                          <a:sym typeface="Glacial Indifference Bold"/>
                        </a:rPr>
                        <a:t>Efficiency and </a:t>
                      </a:r>
                      <a:endParaRPr lang="en-US" sz="1100"/>
                    </a:p>
                    <a:p>
                      <a:pPr algn="ctr">
                        <a:lnSpc>
                          <a:spcPts val="5319"/>
                        </a:lnSpc>
                      </a:pPr>
                      <a:r>
                        <a:rPr lang="en-US" b="true" sz="3799">
                          <a:solidFill>
                            <a:srgbClr val="FFFFFF"/>
                          </a:solidFill>
                          <a:latin typeface="Glacial Indifference Bold"/>
                          <a:ea typeface="Glacial Indifference Bold"/>
                          <a:cs typeface="Glacial Indifference Bold"/>
                          <a:sym typeface="Glacial Indifference Bold"/>
                        </a:rPr>
                        <a:t>Ease of Use</a:t>
                      </a:r>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584FB2"/>
                    </a:solidFill>
                  </a:tcPr>
                </a:tc>
              </a:tr>
              <a:tr h="2533125">
                <a:tc>
                  <a:txBody>
                    <a:bodyPr anchor="t" rtlCol="false"/>
                    <a:lstStyle/>
                    <a:p>
                      <a:pPr algn="ctr">
                        <a:lnSpc>
                          <a:spcPts val="5039"/>
                        </a:lnSpc>
                        <a:defRPr/>
                      </a:pPr>
                      <a:r>
                        <a:rPr lang="en-US" sz="3599">
                          <a:solidFill>
                            <a:srgbClr val="000000"/>
                          </a:solidFill>
                          <a:latin typeface="Glacial Indifference"/>
                          <a:ea typeface="Glacial Indifference"/>
                          <a:cs typeface="Glacial Indifference"/>
                          <a:sym typeface="Glacial Indifference"/>
                        </a:rPr>
                        <a:t>Why test now?</a:t>
                      </a: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DECDFF"/>
                    </a:solidFill>
                  </a:tcPr>
                </a:tc>
                <a:tc>
                  <a:txBody>
                    <a:bodyPr anchor="t" rtlCol="false"/>
                    <a:lstStyle/>
                    <a:p>
                      <a:pPr algn="ctr">
                        <a:lnSpc>
                          <a:spcPts val="5319"/>
                        </a:lnSpc>
                        <a:defRPr/>
                      </a:pPr>
                      <a:r>
                        <a:rPr lang="en-US" sz="3799">
                          <a:solidFill>
                            <a:srgbClr val="000000"/>
                          </a:solidFill>
                          <a:latin typeface="Glacial Indifference"/>
                          <a:ea typeface="Glacial Indifference"/>
                          <a:cs typeface="Glacial Indifference"/>
                          <a:sym typeface="Glacial Indifference"/>
                        </a:rPr>
                        <a:t>Engagement lets us know if the concept sparks interest.</a:t>
                      </a: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ECE3FF"/>
                    </a:solidFill>
                  </a:tcPr>
                </a:tc>
                <a:tc>
                  <a:txBody>
                    <a:bodyPr anchor="t" rtlCol="false"/>
                    <a:lstStyle/>
                    <a:p>
                      <a:pPr algn="ctr">
                        <a:lnSpc>
                          <a:spcPts val="5319"/>
                        </a:lnSpc>
                        <a:defRPr/>
                      </a:pPr>
                      <a:r>
                        <a:rPr lang="en-US" sz="3799">
                          <a:solidFill>
                            <a:srgbClr val="000000"/>
                          </a:solidFill>
                          <a:latin typeface="Glacial Indifference"/>
                          <a:ea typeface="Glacial Indifference"/>
                          <a:cs typeface="Glacial Indifference"/>
                          <a:sym typeface="Glacial Indifference"/>
                        </a:rPr>
                        <a:t>Long completion times show concept failures.</a:t>
                      </a: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ECE3FF"/>
                    </a:solidFill>
                  </a:tcPr>
                </a:tc>
              </a:tr>
              <a:tr h="2849837">
                <a:tc>
                  <a:txBody>
                    <a:bodyPr anchor="t" rtlCol="false"/>
                    <a:lstStyle/>
                    <a:p>
                      <a:pPr algn="ctr">
                        <a:lnSpc>
                          <a:spcPts val="5039"/>
                        </a:lnSpc>
                        <a:defRPr/>
                      </a:pPr>
                      <a:r>
                        <a:rPr lang="en-US" sz="3599">
                          <a:solidFill>
                            <a:srgbClr val="000000"/>
                          </a:solidFill>
                          <a:latin typeface="Glacial Indifference"/>
                          <a:ea typeface="Glacial Indifference"/>
                          <a:cs typeface="Glacial Indifference"/>
                          <a:sym typeface="Glacial Indifference"/>
                        </a:rPr>
                        <a:t>Meaning for solution?</a:t>
                      </a: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DECDFF"/>
                    </a:solidFill>
                  </a:tcPr>
                </a:tc>
                <a:tc>
                  <a:txBody>
                    <a:bodyPr anchor="t" rtlCol="false"/>
                    <a:lstStyle/>
                    <a:p>
                      <a:pPr algn="ctr">
                        <a:lnSpc>
                          <a:spcPts val="5319"/>
                        </a:lnSpc>
                        <a:defRPr/>
                      </a:pPr>
                      <a:r>
                        <a:rPr lang="en-US" sz="3799">
                          <a:solidFill>
                            <a:srgbClr val="000000"/>
                          </a:solidFill>
                          <a:latin typeface="Glacial Indifference"/>
                          <a:ea typeface="Glacial Indifference"/>
                          <a:cs typeface="Glacial Indifference"/>
                          <a:sym typeface="Glacial Indifference"/>
                        </a:rPr>
                        <a:t>High engagement = community potential.</a:t>
                      </a: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ECE3FF"/>
                    </a:solidFill>
                  </a:tcPr>
                </a:tc>
                <a:tc>
                  <a:txBody>
                    <a:bodyPr anchor="t" rtlCol="false"/>
                    <a:lstStyle/>
                    <a:p>
                      <a:pPr algn="ctr">
                        <a:lnSpc>
                          <a:spcPts val="5319"/>
                        </a:lnSpc>
                        <a:defRPr/>
                      </a:pPr>
                      <a:r>
                        <a:rPr lang="en-US" sz="3799">
                          <a:solidFill>
                            <a:srgbClr val="000000"/>
                          </a:solidFill>
                          <a:latin typeface="Glacial Indifference"/>
                          <a:ea typeface="Glacial Indifference"/>
                          <a:cs typeface="Glacial Indifference"/>
                          <a:sym typeface="Glacial Indifference"/>
                        </a:rPr>
                        <a:t>Ease of use = </a:t>
                      </a:r>
                      <a:endParaRPr lang="en-US" sz="1100"/>
                    </a:p>
                    <a:p>
                      <a:pPr algn="ctr">
                        <a:lnSpc>
                          <a:spcPts val="5319"/>
                        </a:lnSpc>
                      </a:pPr>
                      <a:r>
                        <a:rPr lang="en-US" sz="3799">
                          <a:solidFill>
                            <a:srgbClr val="000000"/>
                          </a:solidFill>
                          <a:latin typeface="Glacial Indifference"/>
                          <a:ea typeface="Glacial Indifference"/>
                          <a:cs typeface="Glacial Indifference"/>
                          <a:sym typeface="Glacial Indifference"/>
                        </a:rPr>
                        <a:t>less friction.</a:t>
                      </a:r>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ECE3FF"/>
                    </a:solidFill>
                  </a:tcPr>
                </a:tc>
              </a:tr>
            </a:tbl>
          </a:graphicData>
        </a:graphic>
      </p:graphicFrame>
      <p:sp>
        <p:nvSpPr>
          <p:cNvPr name="TextBox 3" id="3"/>
          <p:cNvSpPr txBox="true"/>
          <p:nvPr/>
        </p:nvSpPr>
        <p:spPr>
          <a:xfrm rot="0">
            <a:off x="1028700" y="459655"/>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Testing - Usability Goals</a:t>
            </a:r>
          </a:p>
        </p:txBody>
      </p:sp>
    </p:spTree>
  </p:cSld>
  <p:clrMapOvr>
    <a:masterClrMapping/>
  </p:clrMapOvr>
</p:sld>
</file>

<file path=ppt/slides/slide17.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1994977"/>
          <a:ext cx="16230600" cy="7436204"/>
        </p:xfrm>
        <a:graphic>
          <a:graphicData uri="http://schemas.openxmlformats.org/drawingml/2006/table">
            <a:tbl>
              <a:tblPr/>
              <a:tblGrid>
                <a:gridCol w="2847833"/>
                <a:gridCol w="6555483"/>
                <a:gridCol w="6827284"/>
              </a:tblGrid>
              <a:tr h="1817127">
                <a:tc>
                  <a:txBody>
                    <a:bodyPr anchor="t" rtlCol="false"/>
                    <a:lstStyle/>
                    <a:p>
                      <a:pPr algn="ctr">
                        <a:lnSpc>
                          <a:spcPts val="5319"/>
                        </a:lnSpc>
                        <a:defRPr/>
                      </a:pP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584FB2"/>
                    </a:solidFill>
                  </a:tcPr>
                </a:tc>
                <a:tc>
                  <a:txBody>
                    <a:bodyPr anchor="t" rtlCol="false"/>
                    <a:lstStyle/>
                    <a:p>
                      <a:pPr algn="ctr">
                        <a:lnSpc>
                          <a:spcPts val="5319"/>
                        </a:lnSpc>
                        <a:defRPr/>
                      </a:pPr>
                      <a:r>
                        <a:rPr lang="en-US" sz="3799" b="true">
                          <a:solidFill>
                            <a:srgbClr val="FFFFFF"/>
                          </a:solidFill>
                          <a:latin typeface="Glacial Indifference Bold"/>
                          <a:ea typeface="Glacial Indifference Bold"/>
                          <a:cs typeface="Glacial Indifference Bold"/>
                          <a:sym typeface="Glacial Indifference Bold"/>
                        </a:rPr>
                        <a:t>Goal 1: </a:t>
                      </a:r>
                      <a:r>
                        <a:rPr lang="en-US" b="true" sz="3799">
                          <a:solidFill>
                            <a:srgbClr val="FFFFFF"/>
                          </a:solidFill>
                          <a:latin typeface="Glacial Indifference Bold"/>
                          <a:ea typeface="Glacial Indifference Bold"/>
                          <a:cs typeface="Glacial Indifference Bold"/>
                          <a:sym typeface="Glacial Indifference Bold"/>
                        </a:rPr>
                        <a:t>Engagement and Eagerness</a:t>
                      </a: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584FB2"/>
                    </a:solidFill>
                  </a:tcPr>
                </a:tc>
                <a:tc>
                  <a:txBody>
                    <a:bodyPr anchor="t" rtlCol="false"/>
                    <a:lstStyle/>
                    <a:p>
                      <a:pPr algn="ctr">
                        <a:lnSpc>
                          <a:spcPts val="5319"/>
                        </a:lnSpc>
                        <a:defRPr/>
                      </a:pPr>
                      <a:r>
                        <a:rPr lang="en-US" sz="3799" b="true">
                          <a:solidFill>
                            <a:srgbClr val="FFFFFF"/>
                          </a:solidFill>
                          <a:latin typeface="Glacial Indifference Bold"/>
                          <a:ea typeface="Glacial Indifference Bold"/>
                          <a:cs typeface="Glacial Indifference Bold"/>
                          <a:sym typeface="Glacial Indifference Bold"/>
                        </a:rPr>
                        <a:t>Goal 2: </a:t>
                      </a:r>
                      <a:r>
                        <a:rPr lang="en-US" b="true" sz="3799">
                          <a:solidFill>
                            <a:srgbClr val="FFFFFF"/>
                          </a:solidFill>
                          <a:latin typeface="Glacial Indifference Bold"/>
                          <a:ea typeface="Glacial Indifference Bold"/>
                          <a:cs typeface="Glacial Indifference Bold"/>
                          <a:sym typeface="Glacial Indifference Bold"/>
                        </a:rPr>
                        <a:t>Efficiency and </a:t>
                      </a:r>
                      <a:endParaRPr lang="en-US" sz="1100"/>
                    </a:p>
                    <a:p>
                      <a:pPr algn="ctr">
                        <a:lnSpc>
                          <a:spcPts val="5319"/>
                        </a:lnSpc>
                      </a:pPr>
                      <a:r>
                        <a:rPr lang="en-US" b="true" sz="3799">
                          <a:solidFill>
                            <a:srgbClr val="FFFFFF"/>
                          </a:solidFill>
                          <a:latin typeface="Glacial Indifference Bold"/>
                          <a:ea typeface="Glacial Indifference Bold"/>
                          <a:cs typeface="Glacial Indifference Bold"/>
                          <a:sym typeface="Glacial Indifference Bold"/>
                        </a:rPr>
                        <a:t>Ease of Use</a:t>
                      </a:r>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584FB2"/>
                    </a:solidFill>
                  </a:tcPr>
                </a:tc>
              </a:tr>
              <a:tr h="2379340">
                <a:tc>
                  <a:txBody>
                    <a:bodyPr anchor="t" rtlCol="false"/>
                    <a:lstStyle/>
                    <a:p>
                      <a:pPr algn="ctr">
                        <a:lnSpc>
                          <a:spcPts val="5319"/>
                        </a:lnSpc>
                        <a:defRPr/>
                      </a:pPr>
                      <a:r>
                        <a:rPr lang="en-US" sz="3799">
                          <a:solidFill>
                            <a:srgbClr val="000000"/>
                          </a:solidFill>
                          <a:latin typeface="Glacial Indifference"/>
                          <a:ea typeface="Glacial Indifference"/>
                          <a:cs typeface="Glacial Indifference"/>
                          <a:sym typeface="Glacial Indifference"/>
                        </a:rPr>
                        <a:t>Process</a:t>
                      </a:r>
                      <a:endParaRPr lang="en-US" sz="1100"/>
                    </a:p>
                    <a:p>
                      <a:pPr algn="ctr">
                        <a:lnSpc>
                          <a:spcPts val="5319"/>
                        </a:lnSpc>
                      </a:pPr>
                      <a:r>
                        <a:rPr lang="en-US" sz="3799">
                          <a:solidFill>
                            <a:srgbClr val="000000"/>
                          </a:solidFill>
                          <a:latin typeface="Glacial Indifference"/>
                          <a:ea typeface="Glacial Indifference"/>
                          <a:cs typeface="Glacial Indifference"/>
                          <a:sym typeface="Glacial Indifference"/>
                        </a:rPr>
                        <a:t>Data</a:t>
                      </a:r>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DECDFF"/>
                    </a:solidFill>
                  </a:tcPr>
                </a:tc>
                <a:tc>
                  <a:txBody>
                    <a:bodyPr anchor="t" rtlCol="false"/>
                    <a:lstStyle/>
                    <a:p>
                      <a:pPr algn="ctr">
                        <a:lnSpc>
                          <a:spcPts val="5319"/>
                        </a:lnSpc>
                        <a:defRPr/>
                      </a:pPr>
                      <a:r>
                        <a:rPr lang="en-US" sz="3799">
                          <a:solidFill>
                            <a:srgbClr val="000000"/>
                          </a:solidFill>
                          <a:latin typeface="Glacial Indifference"/>
                          <a:ea typeface="Glacial Indifference"/>
                          <a:cs typeface="Glacial Indifference"/>
                          <a:sym typeface="Glacial Indifference"/>
                        </a:rPr>
                        <a:t>Observations of enthusiasm and engagement</a:t>
                      </a: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ECE3FF"/>
                    </a:solidFill>
                  </a:tcPr>
                </a:tc>
                <a:tc>
                  <a:txBody>
                    <a:bodyPr anchor="t" rtlCol="false"/>
                    <a:lstStyle/>
                    <a:p>
                      <a:pPr algn="ctr">
                        <a:lnSpc>
                          <a:spcPts val="5319"/>
                        </a:lnSpc>
                        <a:defRPr/>
                      </a:pPr>
                      <a:r>
                        <a:rPr lang="en-US" sz="3799">
                          <a:solidFill>
                            <a:srgbClr val="000000"/>
                          </a:solidFill>
                          <a:latin typeface="Glacial Indifference"/>
                          <a:ea typeface="Glacial Indifference"/>
                          <a:cs typeface="Glacial Indifference"/>
                          <a:sym typeface="Glacial Indifference"/>
                        </a:rPr>
                        <a:t>Time spent on the last task from “Past Crawls”</a:t>
                      </a:r>
                      <a:endParaRPr lang="en-US" sz="1100"/>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ECE3FF"/>
                    </a:solidFill>
                  </a:tcPr>
                </a:tc>
              </a:tr>
              <a:tr h="3239737">
                <a:tc>
                  <a:txBody>
                    <a:bodyPr anchor="t" rtlCol="false"/>
                    <a:lstStyle/>
                    <a:p>
                      <a:pPr algn="ctr">
                        <a:lnSpc>
                          <a:spcPts val="5319"/>
                        </a:lnSpc>
                        <a:defRPr/>
                      </a:pPr>
                      <a:r>
                        <a:rPr lang="en-US" sz="3799">
                          <a:solidFill>
                            <a:srgbClr val="000000"/>
                          </a:solidFill>
                          <a:latin typeface="Glacial Indifference"/>
                          <a:ea typeface="Glacial Indifference"/>
                          <a:cs typeface="Glacial Indifference"/>
                          <a:sym typeface="Glacial Indifference"/>
                        </a:rPr>
                        <a:t>Bottom-line</a:t>
                      </a:r>
                      <a:endParaRPr lang="en-US" sz="1100"/>
                    </a:p>
                    <a:p>
                      <a:pPr algn="ctr">
                        <a:lnSpc>
                          <a:spcPts val="5319"/>
                        </a:lnSpc>
                      </a:pPr>
                      <a:r>
                        <a:rPr lang="en-US" sz="3799">
                          <a:solidFill>
                            <a:srgbClr val="000000"/>
                          </a:solidFill>
                          <a:latin typeface="Glacial Indifference"/>
                          <a:ea typeface="Glacial Indifference"/>
                          <a:cs typeface="Glacial Indifference"/>
                          <a:sym typeface="Glacial Indifference"/>
                        </a:rPr>
                        <a:t>Data</a:t>
                      </a:r>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DECDFF"/>
                    </a:solidFill>
                  </a:tcPr>
                </a:tc>
                <a:tc>
                  <a:txBody>
                    <a:bodyPr anchor="t" rtlCol="false"/>
                    <a:lstStyle/>
                    <a:p>
                      <a:pPr algn="ctr">
                        <a:lnSpc>
                          <a:spcPts val="5319"/>
                        </a:lnSpc>
                        <a:defRPr/>
                      </a:pPr>
                      <a:r>
                        <a:rPr lang="en-US" sz="3799">
                          <a:solidFill>
                            <a:srgbClr val="000000"/>
                          </a:solidFill>
                          <a:latin typeface="Glacial Indifference"/>
                          <a:ea typeface="Glacial Indifference"/>
                          <a:cs typeface="Glacial Indifference"/>
                          <a:sym typeface="Glacial Indifference"/>
                        </a:rPr>
                        <a:t>“1-5, how interested are you in using ShopCrawl again?”</a:t>
                      </a:r>
                      <a:endParaRPr lang="en-US" sz="1100"/>
                    </a:p>
                    <a:p>
                      <a:pPr algn="ctr">
                        <a:lnSpc>
                          <a:spcPts val="5319"/>
                        </a:lnSpc>
                      </a:pPr>
                      <a:r>
                        <a:rPr lang="en-US" sz="3799">
                          <a:solidFill>
                            <a:srgbClr val="000000"/>
                          </a:solidFill>
                          <a:latin typeface="Glacial Indifference"/>
                          <a:ea typeface="Glacial Indifference"/>
                          <a:cs typeface="Glacial Indifference"/>
                          <a:sym typeface="Glacial Indifference"/>
                        </a:rPr>
                        <a:t>Aim for &gt; 4 average.</a:t>
                      </a:r>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ECE3FF"/>
                    </a:solidFill>
                  </a:tcPr>
                </a:tc>
                <a:tc>
                  <a:txBody>
                    <a:bodyPr anchor="t" rtlCol="false"/>
                    <a:lstStyle/>
                    <a:p>
                      <a:pPr algn="ctr">
                        <a:lnSpc>
                          <a:spcPts val="5319"/>
                        </a:lnSpc>
                        <a:defRPr/>
                      </a:pPr>
                      <a:r>
                        <a:rPr lang="en-US" sz="3799">
                          <a:solidFill>
                            <a:srgbClr val="000000"/>
                          </a:solidFill>
                          <a:latin typeface="Glacial Indifference"/>
                          <a:ea typeface="Glacial Indifference"/>
                          <a:cs typeface="Glacial Indifference"/>
                          <a:sym typeface="Glacial Indifference"/>
                        </a:rPr>
                        <a:t>“1-5, how easy was it to complete the last task?”</a:t>
                      </a:r>
                      <a:endParaRPr lang="en-US" sz="1100"/>
                    </a:p>
                    <a:p>
                      <a:pPr algn="ctr">
                        <a:lnSpc>
                          <a:spcPts val="5319"/>
                        </a:lnSpc>
                      </a:pPr>
                      <a:r>
                        <a:rPr lang="en-US" sz="3799">
                          <a:solidFill>
                            <a:srgbClr val="000000"/>
                          </a:solidFill>
                          <a:latin typeface="Glacial Indifference"/>
                          <a:ea typeface="Glacial Indifference"/>
                          <a:cs typeface="Glacial Indifference"/>
                          <a:sym typeface="Glacial Indifference"/>
                        </a:rPr>
                        <a:t>Aim for &gt; 4 average.</a:t>
                      </a:r>
                    </a:p>
                  </a:txBody>
                  <a:tcPr marL="190500" marR="190500" marT="190500" marB="190500" anchor="ctr">
                    <a:lnL cmpd="sng" algn="ctr" cap="flat" w="0">
                      <a:solidFill>
                        <a:srgbClr val="BB99FF"/>
                      </a:solidFill>
                      <a:prstDash val="solid"/>
                      <a:round/>
                      <a:headEnd type="none" w="med" len="med"/>
                      <a:tailEnd type="none" w="med" len="med"/>
                    </a:lnL>
                    <a:lnR cmpd="sng" algn="ctr" cap="flat" w="0">
                      <a:solidFill>
                        <a:srgbClr val="BB99FF"/>
                      </a:solidFill>
                      <a:prstDash val="solid"/>
                      <a:round/>
                      <a:headEnd type="none" w="med" len="med"/>
                      <a:tailEnd type="none" w="med" len="med"/>
                    </a:lnR>
                    <a:lnT cmpd="sng" algn="ctr" cap="flat" w="0">
                      <a:solidFill>
                        <a:srgbClr val="BB99FF"/>
                      </a:solidFill>
                      <a:prstDash val="solid"/>
                      <a:round/>
                      <a:headEnd type="none" w="med" len="med"/>
                      <a:tailEnd type="none" w="med" len="med"/>
                    </a:lnT>
                    <a:lnB cmpd="sng" algn="ctr" cap="flat" w="0">
                      <a:solidFill>
                        <a:srgbClr val="BB99FF"/>
                      </a:solidFill>
                      <a:prstDash val="solid"/>
                      <a:round/>
                      <a:headEnd type="none" w="med" len="med"/>
                      <a:tailEnd type="none" w="med" len="med"/>
                    </a:lnB>
                    <a:solidFill>
                      <a:srgbClr val="ECE3FF"/>
                    </a:solidFill>
                  </a:tcPr>
                </a:tc>
              </a:tr>
            </a:tbl>
          </a:graphicData>
        </a:graphic>
      </p:graphicFrame>
      <p:sp>
        <p:nvSpPr>
          <p:cNvPr name="TextBox 3" id="3"/>
          <p:cNvSpPr txBox="true"/>
          <p:nvPr/>
        </p:nvSpPr>
        <p:spPr>
          <a:xfrm rot="0">
            <a:off x="1028700" y="459655"/>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Testing - Key Measurements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Test Results - Engagement </a:t>
            </a:r>
          </a:p>
        </p:txBody>
      </p:sp>
      <p:sp>
        <p:nvSpPr>
          <p:cNvPr name="TextBox 3" id="3"/>
          <p:cNvSpPr txBox="true"/>
          <p:nvPr/>
        </p:nvSpPr>
        <p:spPr>
          <a:xfrm rot="0">
            <a:off x="3635157" y="2145029"/>
            <a:ext cx="11017687" cy="490855"/>
          </a:xfrm>
          <a:prstGeom prst="rect">
            <a:avLst/>
          </a:prstGeom>
        </p:spPr>
        <p:txBody>
          <a:bodyPr anchor="t" rtlCol="false" tIns="0" lIns="0" bIns="0" rIns="0">
            <a:spAutoFit/>
          </a:bodyPr>
          <a:lstStyle/>
          <a:p>
            <a:pPr algn="ctr">
              <a:lnSpc>
                <a:spcPts val="3919"/>
              </a:lnSpc>
            </a:pPr>
            <a:r>
              <a:rPr lang="en-US" sz="2799">
                <a:solidFill>
                  <a:srgbClr val="272665"/>
                </a:solidFill>
                <a:latin typeface="Glacial Indifference"/>
                <a:ea typeface="Glacial Indifference"/>
                <a:cs typeface="Glacial Indifference"/>
                <a:sym typeface="Glacial Indifference"/>
              </a:rPr>
              <a:t>Comments made by participants</a:t>
            </a:r>
          </a:p>
        </p:txBody>
      </p:sp>
      <p:sp>
        <p:nvSpPr>
          <p:cNvPr name="Freeform 4" id="4"/>
          <p:cNvSpPr/>
          <p:nvPr/>
        </p:nvSpPr>
        <p:spPr>
          <a:xfrm flipH="false" flipV="false" rot="0">
            <a:off x="12716800" y="5468376"/>
            <a:ext cx="5240781" cy="4818624"/>
          </a:xfrm>
          <a:custGeom>
            <a:avLst/>
            <a:gdLst/>
            <a:ahLst/>
            <a:cxnLst/>
            <a:rect r="r" b="b" t="t" l="l"/>
            <a:pathLst>
              <a:path h="4818624" w="5240781">
                <a:moveTo>
                  <a:pt x="0" y="0"/>
                </a:moveTo>
                <a:lnTo>
                  <a:pt x="5240781" y="0"/>
                </a:lnTo>
                <a:lnTo>
                  <a:pt x="5240781" y="4818624"/>
                </a:lnTo>
                <a:lnTo>
                  <a:pt x="0" y="48186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213748" y="8064258"/>
            <a:ext cx="8747918" cy="1194042"/>
            <a:chOff x="0" y="0"/>
            <a:chExt cx="11663890" cy="1592056"/>
          </a:xfrm>
        </p:grpSpPr>
        <p:grpSp>
          <p:nvGrpSpPr>
            <p:cNvPr name="Group 6" id="6"/>
            <p:cNvGrpSpPr/>
            <p:nvPr/>
          </p:nvGrpSpPr>
          <p:grpSpPr>
            <a:xfrm rot="0">
              <a:off x="3434290" y="0"/>
              <a:ext cx="8229600" cy="1592056"/>
              <a:chOff x="0" y="0"/>
              <a:chExt cx="1625600" cy="314480"/>
            </a:xfrm>
          </p:grpSpPr>
          <p:sp>
            <p:nvSpPr>
              <p:cNvPr name="Freeform 7" id="7"/>
              <p:cNvSpPr/>
              <p:nvPr/>
            </p:nvSpPr>
            <p:spPr>
              <a:xfrm flipH="false" flipV="false" rot="0">
                <a:off x="0" y="0"/>
                <a:ext cx="1625600" cy="314480"/>
              </a:xfrm>
              <a:custGeom>
                <a:avLst/>
                <a:gdLst/>
                <a:ahLst/>
                <a:cxnLst/>
                <a:rect r="r" b="b" t="t" l="l"/>
                <a:pathLst>
                  <a:path h="314480" w="1625600">
                    <a:moveTo>
                      <a:pt x="40138" y="0"/>
                    </a:moveTo>
                    <a:lnTo>
                      <a:pt x="1585462" y="0"/>
                    </a:lnTo>
                    <a:cubicBezTo>
                      <a:pt x="1607629" y="0"/>
                      <a:pt x="1625600" y="17971"/>
                      <a:pt x="1625600" y="40138"/>
                    </a:cubicBezTo>
                    <a:lnTo>
                      <a:pt x="1625600" y="274342"/>
                    </a:lnTo>
                    <a:cubicBezTo>
                      <a:pt x="1625600" y="296510"/>
                      <a:pt x="1607629" y="314480"/>
                      <a:pt x="1585462" y="314480"/>
                    </a:cubicBezTo>
                    <a:lnTo>
                      <a:pt x="40138" y="314480"/>
                    </a:lnTo>
                    <a:cubicBezTo>
                      <a:pt x="17971" y="314480"/>
                      <a:pt x="0" y="296510"/>
                      <a:pt x="0" y="274342"/>
                    </a:cubicBezTo>
                    <a:lnTo>
                      <a:pt x="0" y="40138"/>
                    </a:lnTo>
                    <a:cubicBezTo>
                      <a:pt x="0" y="17971"/>
                      <a:pt x="17971" y="0"/>
                      <a:pt x="40138" y="0"/>
                    </a:cubicBezTo>
                    <a:close/>
                  </a:path>
                </a:pathLst>
              </a:custGeom>
              <a:solidFill>
                <a:srgbClr val="5A51B8"/>
              </a:solidFill>
            </p:spPr>
          </p:sp>
          <p:sp>
            <p:nvSpPr>
              <p:cNvPr name="TextBox 8" id="8"/>
              <p:cNvSpPr txBox="true"/>
              <p:nvPr/>
            </p:nvSpPr>
            <p:spPr>
              <a:xfrm>
                <a:off x="0" y="-76200"/>
                <a:ext cx="1625600" cy="390680"/>
              </a:xfrm>
              <a:prstGeom prst="rect">
                <a:avLst/>
              </a:prstGeom>
            </p:spPr>
            <p:txBody>
              <a:bodyPr anchor="ctr" rtlCol="false" tIns="50800" lIns="50800" bIns="50800" rIns="50800"/>
              <a:lstStyle/>
              <a:p>
                <a:pPr algn="ctr">
                  <a:lnSpc>
                    <a:spcPts val="5319"/>
                  </a:lnSpc>
                </a:pPr>
                <a:r>
                  <a:rPr lang="en-US" sz="3799" spc="421">
                    <a:solidFill>
                      <a:srgbClr val="FFFFFF"/>
                    </a:solidFill>
                    <a:latin typeface="Glacial Indifference"/>
                    <a:ea typeface="Glacial Indifference"/>
                    <a:cs typeface="Glacial Indifference"/>
                    <a:sym typeface="Glacial Indifference"/>
                  </a:rPr>
                  <a:t>“This is fire.”</a:t>
                </a:r>
              </a:p>
            </p:txBody>
          </p:sp>
        </p:grpSp>
        <p:sp>
          <p:nvSpPr>
            <p:cNvPr name="TextBox 9" id="9"/>
            <p:cNvSpPr txBox="true"/>
            <p:nvPr/>
          </p:nvSpPr>
          <p:spPr>
            <a:xfrm rot="0">
              <a:off x="0" y="172881"/>
              <a:ext cx="2073176"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Nate</a:t>
              </a:r>
            </a:p>
          </p:txBody>
        </p:sp>
      </p:grpSp>
      <p:grpSp>
        <p:nvGrpSpPr>
          <p:cNvPr name="Group 10" id="10"/>
          <p:cNvGrpSpPr/>
          <p:nvPr/>
        </p:nvGrpSpPr>
        <p:grpSpPr>
          <a:xfrm rot="0">
            <a:off x="1213748" y="5468376"/>
            <a:ext cx="8747918" cy="1396365"/>
            <a:chOff x="0" y="0"/>
            <a:chExt cx="11663890" cy="1861820"/>
          </a:xfrm>
        </p:grpSpPr>
        <p:grpSp>
          <p:nvGrpSpPr>
            <p:cNvPr name="Group 11" id="11"/>
            <p:cNvGrpSpPr/>
            <p:nvPr/>
          </p:nvGrpSpPr>
          <p:grpSpPr>
            <a:xfrm rot="0">
              <a:off x="3434290" y="0"/>
              <a:ext cx="8229600" cy="1861820"/>
              <a:chOff x="0" y="0"/>
              <a:chExt cx="1625600" cy="367767"/>
            </a:xfrm>
          </p:grpSpPr>
          <p:sp>
            <p:nvSpPr>
              <p:cNvPr name="Freeform 12" id="12"/>
              <p:cNvSpPr/>
              <p:nvPr/>
            </p:nvSpPr>
            <p:spPr>
              <a:xfrm flipH="false" flipV="false" rot="0">
                <a:off x="0" y="0"/>
                <a:ext cx="1625600" cy="367767"/>
              </a:xfrm>
              <a:custGeom>
                <a:avLst/>
                <a:gdLst/>
                <a:ahLst/>
                <a:cxnLst/>
                <a:rect r="r" b="b" t="t" l="l"/>
                <a:pathLst>
                  <a:path h="367767" w="1625600">
                    <a:moveTo>
                      <a:pt x="40138" y="0"/>
                    </a:moveTo>
                    <a:lnTo>
                      <a:pt x="1585462" y="0"/>
                    </a:lnTo>
                    <a:cubicBezTo>
                      <a:pt x="1607629" y="0"/>
                      <a:pt x="1625600" y="17971"/>
                      <a:pt x="1625600" y="40138"/>
                    </a:cubicBezTo>
                    <a:lnTo>
                      <a:pt x="1625600" y="327629"/>
                    </a:lnTo>
                    <a:cubicBezTo>
                      <a:pt x="1625600" y="349796"/>
                      <a:pt x="1607629" y="367767"/>
                      <a:pt x="1585462" y="367767"/>
                    </a:cubicBezTo>
                    <a:lnTo>
                      <a:pt x="40138" y="367767"/>
                    </a:lnTo>
                    <a:cubicBezTo>
                      <a:pt x="17971" y="367767"/>
                      <a:pt x="0" y="349796"/>
                      <a:pt x="0" y="327629"/>
                    </a:cubicBezTo>
                    <a:lnTo>
                      <a:pt x="0" y="40138"/>
                    </a:lnTo>
                    <a:cubicBezTo>
                      <a:pt x="0" y="17971"/>
                      <a:pt x="17971" y="0"/>
                      <a:pt x="40138" y="0"/>
                    </a:cubicBezTo>
                    <a:close/>
                  </a:path>
                </a:pathLst>
              </a:custGeom>
              <a:solidFill>
                <a:srgbClr val="5A51B8"/>
              </a:solidFill>
            </p:spPr>
          </p:sp>
          <p:sp>
            <p:nvSpPr>
              <p:cNvPr name="TextBox 13" id="13"/>
              <p:cNvSpPr txBox="true"/>
              <p:nvPr/>
            </p:nvSpPr>
            <p:spPr>
              <a:xfrm>
                <a:off x="0" y="-47625"/>
                <a:ext cx="1625600" cy="415392"/>
              </a:xfrm>
              <a:prstGeom prst="rect">
                <a:avLst/>
              </a:prstGeom>
            </p:spPr>
            <p:txBody>
              <a:bodyPr anchor="ctr" rtlCol="false" tIns="50800" lIns="50800" bIns="50800" rIns="50800"/>
              <a:lstStyle/>
              <a:p>
                <a:pPr algn="ctr">
                  <a:lnSpc>
                    <a:spcPts val="3499"/>
                  </a:lnSpc>
                </a:pPr>
                <a:r>
                  <a:rPr lang="en-US" sz="2499" spc="277">
                    <a:solidFill>
                      <a:srgbClr val="FFFFFF"/>
                    </a:solidFill>
                    <a:latin typeface="Glacial Indifference"/>
                    <a:ea typeface="Glacial Indifference"/>
                    <a:cs typeface="Glacial Indifference"/>
                    <a:sym typeface="Glacial Indifference"/>
                  </a:rPr>
                  <a:t>“I usually hate shopping so I always get it delievered. I like it cause it might make it actually fun”</a:t>
                </a:r>
              </a:p>
            </p:txBody>
          </p:sp>
        </p:grpSp>
        <p:sp>
          <p:nvSpPr>
            <p:cNvPr name="TextBox 14" id="14"/>
            <p:cNvSpPr txBox="true"/>
            <p:nvPr/>
          </p:nvSpPr>
          <p:spPr>
            <a:xfrm rot="0">
              <a:off x="0" y="307763"/>
              <a:ext cx="2014736"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Blair</a:t>
              </a:r>
            </a:p>
          </p:txBody>
        </p:sp>
      </p:grpSp>
      <p:grpSp>
        <p:nvGrpSpPr>
          <p:cNvPr name="Group 15" id="15"/>
          <p:cNvGrpSpPr/>
          <p:nvPr/>
        </p:nvGrpSpPr>
        <p:grpSpPr>
          <a:xfrm rot="0">
            <a:off x="1213748" y="2873718"/>
            <a:ext cx="8747918" cy="1396365"/>
            <a:chOff x="0" y="0"/>
            <a:chExt cx="11663890" cy="1861820"/>
          </a:xfrm>
        </p:grpSpPr>
        <p:grpSp>
          <p:nvGrpSpPr>
            <p:cNvPr name="Group 16" id="16"/>
            <p:cNvGrpSpPr/>
            <p:nvPr/>
          </p:nvGrpSpPr>
          <p:grpSpPr>
            <a:xfrm rot="0">
              <a:off x="3434290" y="0"/>
              <a:ext cx="8229600" cy="1861820"/>
              <a:chOff x="0" y="0"/>
              <a:chExt cx="1625600" cy="367767"/>
            </a:xfrm>
          </p:grpSpPr>
          <p:sp>
            <p:nvSpPr>
              <p:cNvPr name="Freeform 17" id="17"/>
              <p:cNvSpPr/>
              <p:nvPr/>
            </p:nvSpPr>
            <p:spPr>
              <a:xfrm flipH="false" flipV="false" rot="0">
                <a:off x="0" y="0"/>
                <a:ext cx="1625600" cy="367767"/>
              </a:xfrm>
              <a:custGeom>
                <a:avLst/>
                <a:gdLst/>
                <a:ahLst/>
                <a:cxnLst/>
                <a:rect r="r" b="b" t="t" l="l"/>
                <a:pathLst>
                  <a:path h="367767" w="1625600">
                    <a:moveTo>
                      <a:pt x="40138" y="0"/>
                    </a:moveTo>
                    <a:lnTo>
                      <a:pt x="1585462" y="0"/>
                    </a:lnTo>
                    <a:cubicBezTo>
                      <a:pt x="1607629" y="0"/>
                      <a:pt x="1625600" y="17971"/>
                      <a:pt x="1625600" y="40138"/>
                    </a:cubicBezTo>
                    <a:lnTo>
                      <a:pt x="1625600" y="327629"/>
                    </a:lnTo>
                    <a:cubicBezTo>
                      <a:pt x="1625600" y="349796"/>
                      <a:pt x="1607629" y="367767"/>
                      <a:pt x="1585462" y="367767"/>
                    </a:cubicBezTo>
                    <a:lnTo>
                      <a:pt x="40138" y="367767"/>
                    </a:lnTo>
                    <a:cubicBezTo>
                      <a:pt x="17971" y="367767"/>
                      <a:pt x="0" y="349796"/>
                      <a:pt x="0" y="327629"/>
                    </a:cubicBezTo>
                    <a:lnTo>
                      <a:pt x="0" y="40138"/>
                    </a:lnTo>
                    <a:cubicBezTo>
                      <a:pt x="0" y="17971"/>
                      <a:pt x="17971" y="0"/>
                      <a:pt x="40138" y="0"/>
                    </a:cubicBezTo>
                    <a:close/>
                  </a:path>
                </a:pathLst>
              </a:custGeom>
              <a:solidFill>
                <a:srgbClr val="5A51B8"/>
              </a:solidFill>
            </p:spPr>
          </p:sp>
          <p:sp>
            <p:nvSpPr>
              <p:cNvPr name="TextBox 18" id="18"/>
              <p:cNvSpPr txBox="true"/>
              <p:nvPr/>
            </p:nvSpPr>
            <p:spPr>
              <a:xfrm>
                <a:off x="0" y="-47625"/>
                <a:ext cx="1625600" cy="415392"/>
              </a:xfrm>
              <a:prstGeom prst="rect">
                <a:avLst/>
              </a:prstGeom>
            </p:spPr>
            <p:txBody>
              <a:bodyPr anchor="ctr" rtlCol="false" tIns="50800" lIns="50800" bIns="50800" rIns="50800"/>
              <a:lstStyle/>
              <a:p>
                <a:pPr algn="ctr">
                  <a:lnSpc>
                    <a:spcPts val="3499"/>
                  </a:lnSpc>
                </a:pPr>
                <a:r>
                  <a:rPr lang="en-US" sz="2499" spc="277">
                    <a:solidFill>
                      <a:srgbClr val="FFFFFF"/>
                    </a:solidFill>
                    <a:latin typeface="Glacial Indifference"/>
                    <a:ea typeface="Glacial Indifference"/>
                    <a:cs typeface="Glacial Indifference"/>
                    <a:sym typeface="Glacial Indifference"/>
                  </a:rPr>
                  <a:t>“[Seems like] a really interesting way to make friends when we’re busy in life.”</a:t>
                </a:r>
              </a:p>
            </p:txBody>
          </p:sp>
        </p:grpSp>
        <p:sp>
          <p:nvSpPr>
            <p:cNvPr name="TextBox 19" id="19"/>
            <p:cNvSpPr txBox="true"/>
            <p:nvPr/>
          </p:nvSpPr>
          <p:spPr>
            <a:xfrm rot="0">
              <a:off x="0" y="172881"/>
              <a:ext cx="2685355"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Chuck</a:t>
              </a: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Test Results - Engagement </a:t>
            </a:r>
          </a:p>
        </p:txBody>
      </p:sp>
      <p:sp>
        <p:nvSpPr>
          <p:cNvPr name="TextBox 3" id="3"/>
          <p:cNvSpPr txBox="true"/>
          <p:nvPr/>
        </p:nvSpPr>
        <p:spPr>
          <a:xfrm rot="0">
            <a:off x="3635157" y="2178049"/>
            <a:ext cx="11017687" cy="490855"/>
          </a:xfrm>
          <a:prstGeom prst="rect">
            <a:avLst/>
          </a:prstGeom>
        </p:spPr>
        <p:txBody>
          <a:bodyPr anchor="t" rtlCol="false" tIns="0" lIns="0" bIns="0" rIns="0">
            <a:spAutoFit/>
          </a:bodyPr>
          <a:lstStyle/>
          <a:p>
            <a:pPr algn="ctr">
              <a:lnSpc>
                <a:spcPts val="3919"/>
              </a:lnSpc>
            </a:pPr>
            <a:r>
              <a:rPr lang="en-US" sz="2799">
                <a:solidFill>
                  <a:srgbClr val="272665"/>
                </a:solidFill>
                <a:latin typeface="Glacial Indifference"/>
                <a:ea typeface="Glacial Indifference"/>
                <a:cs typeface="Glacial Indifference"/>
                <a:sym typeface="Glacial Indifference"/>
              </a:rPr>
              <a:t>On scale of 1-5, how intersted are you in using ShopCrawl again?</a:t>
            </a:r>
          </a:p>
        </p:txBody>
      </p:sp>
      <p:sp>
        <p:nvSpPr>
          <p:cNvPr name="Freeform 4" id="4"/>
          <p:cNvSpPr/>
          <p:nvPr/>
        </p:nvSpPr>
        <p:spPr>
          <a:xfrm flipH="false" flipV="false" rot="0">
            <a:off x="12716800" y="5468376"/>
            <a:ext cx="5240781" cy="4818624"/>
          </a:xfrm>
          <a:custGeom>
            <a:avLst/>
            <a:gdLst/>
            <a:ahLst/>
            <a:cxnLst/>
            <a:rect r="r" b="b" t="t" l="l"/>
            <a:pathLst>
              <a:path h="4818624" w="5240781">
                <a:moveTo>
                  <a:pt x="0" y="0"/>
                </a:moveTo>
                <a:lnTo>
                  <a:pt x="5240781" y="0"/>
                </a:lnTo>
                <a:lnTo>
                  <a:pt x="5240781" y="4818624"/>
                </a:lnTo>
                <a:lnTo>
                  <a:pt x="0" y="48186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213748" y="7524506"/>
            <a:ext cx="8747918" cy="1194042"/>
            <a:chOff x="0" y="0"/>
            <a:chExt cx="11663890" cy="1592056"/>
          </a:xfrm>
        </p:grpSpPr>
        <p:grpSp>
          <p:nvGrpSpPr>
            <p:cNvPr name="Group 6" id="6"/>
            <p:cNvGrpSpPr/>
            <p:nvPr/>
          </p:nvGrpSpPr>
          <p:grpSpPr>
            <a:xfrm rot="0">
              <a:off x="3434290" y="0"/>
              <a:ext cx="8229600" cy="1592056"/>
              <a:chOff x="0" y="0"/>
              <a:chExt cx="1625600" cy="314480"/>
            </a:xfrm>
          </p:grpSpPr>
          <p:sp>
            <p:nvSpPr>
              <p:cNvPr name="Freeform 7" id="7"/>
              <p:cNvSpPr/>
              <p:nvPr/>
            </p:nvSpPr>
            <p:spPr>
              <a:xfrm flipH="false" flipV="false" rot="0">
                <a:off x="0" y="0"/>
                <a:ext cx="1625600" cy="314480"/>
              </a:xfrm>
              <a:custGeom>
                <a:avLst/>
                <a:gdLst/>
                <a:ahLst/>
                <a:cxnLst/>
                <a:rect r="r" b="b" t="t" l="l"/>
                <a:pathLst>
                  <a:path h="314480" w="1625600">
                    <a:moveTo>
                      <a:pt x="40138" y="0"/>
                    </a:moveTo>
                    <a:lnTo>
                      <a:pt x="1585462" y="0"/>
                    </a:lnTo>
                    <a:cubicBezTo>
                      <a:pt x="1607629" y="0"/>
                      <a:pt x="1625600" y="17971"/>
                      <a:pt x="1625600" y="40138"/>
                    </a:cubicBezTo>
                    <a:lnTo>
                      <a:pt x="1625600" y="274342"/>
                    </a:lnTo>
                    <a:cubicBezTo>
                      <a:pt x="1625600" y="296510"/>
                      <a:pt x="1607629" y="314480"/>
                      <a:pt x="1585462" y="314480"/>
                    </a:cubicBezTo>
                    <a:lnTo>
                      <a:pt x="40138" y="314480"/>
                    </a:lnTo>
                    <a:cubicBezTo>
                      <a:pt x="17971" y="314480"/>
                      <a:pt x="0" y="296510"/>
                      <a:pt x="0" y="274342"/>
                    </a:cubicBezTo>
                    <a:lnTo>
                      <a:pt x="0" y="40138"/>
                    </a:lnTo>
                    <a:cubicBezTo>
                      <a:pt x="0" y="17971"/>
                      <a:pt x="17971" y="0"/>
                      <a:pt x="40138" y="0"/>
                    </a:cubicBezTo>
                    <a:close/>
                  </a:path>
                </a:pathLst>
              </a:custGeom>
              <a:solidFill>
                <a:srgbClr val="5A51B8"/>
              </a:solidFill>
            </p:spPr>
          </p:sp>
          <p:sp>
            <p:nvSpPr>
              <p:cNvPr name="TextBox 8" id="8"/>
              <p:cNvSpPr txBox="true"/>
              <p:nvPr/>
            </p:nvSpPr>
            <p:spPr>
              <a:xfrm>
                <a:off x="0" y="-85725"/>
                <a:ext cx="1625600" cy="400205"/>
              </a:xfrm>
              <a:prstGeom prst="rect">
                <a:avLst/>
              </a:prstGeom>
            </p:spPr>
            <p:txBody>
              <a:bodyPr anchor="ctr" rtlCol="false" tIns="50800" lIns="50800" bIns="50800" rIns="50800"/>
              <a:lstStyle/>
              <a:p>
                <a:pPr algn="ctr">
                  <a:lnSpc>
                    <a:spcPts val="5599"/>
                  </a:lnSpc>
                </a:pPr>
                <a:r>
                  <a:rPr lang="en-US" sz="3999" spc="443">
                    <a:solidFill>
                      <a:srgbClr val="FFFFFF"/>
                    </a:solidFill>
                    <a:latin typeface="Glacial Indifference"/>
                    <a:ea typeface="Glacial Indifference"/>
                    <a:cs typeface="Glacial Indifference"/>
                    <a:sym typeface="Glacial Indifference"/>
                  </a:rPr>
                  <a:t>5</a:t>
                </a:r>
              </a:p>
            </p:txBody>
          </p:sp>
        </p:grpSp>
        <p:sp>
          <p:nvSpPr>
            <p:cNvPr name="TextBox 9" id="9"/>
            <p:cNvSpPr txBox="true"/>
            <p:nvPr/>
          </p:nvSpPr>
          <p:spPr>
            <a:xfrm rot="0">
              <a:off x="0" y="172881"/>
              <a:ext cx="2073176"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Nate</a:t>
              </a:r>
            </a:p>
          </p:txBody>
        </p:sp>
      </p:grpSp>
      <p:grpSp>
        <p:nvGrpSpPr>
          <p:cNvPr name="Group 10" id="10"/>
          <p:cNvGrpSpPr/>
          <p:nvPr/>
        </p:nvGrpSpPr>
        <p:grpSpPr>
          <a:xfrm rot="0">
            <a:off x="1213748" y="5367033"/>
            <a:ext cx="8747918" cy="1194042"/>
            <a:chOff x="0" y="0"/>
            <a:chExt cx="11663890" cy="1592056"/>
          </a:xfrm>
        </p:grpSpPr>
        <p:grpSp>
          <p:nvGrpSpPr>
            <p:cNvPr name="Group 11" id="11"/>
            <p:cNvGrpSpPr/>
            <p:nvPr/>
          </p:nvGrpSpPr>
          <p:grpSpPr>
            <a:xfrm rot="0">
              <a:off x="3434290" y="0"/>
              <a:ext cx="8229600" cy="1592056"/>
              <a:chOff x="0" y="0"/>
              <a:chExt cx="1625600" cy="314480"/>
            </a:xfrm>
          </p:grpSpPr>
          <p:sp>
            <p:nvSpPr>
              <p:cNvPr name="Freeform 12" id="12"/>
              <p:cNvSpPr/>
              <p:nvPr/>
            </p:nvSpPr>
            <p:spPr>
              <a:xfrm flipH="false" flipV="false" rot="0">
                <a:off x="0" y="0"/>
                <a:ext cx="1625600" cy="314480"/>
              </a:xfrm>
              <a:custGeom>
                <a:avLst/>
                <a:gdLst/>
                <a:ahLst/>
                <a:cxnLst/>
                <a:rect r="r" b="b" t="t" l="l"/>
                <a:pathLst>
                  <a:path h="314480" w="1625600">
                    <a:moveTo>
                      <a:pt x="40138" y="0"/>
                    </a:moveTo>
                    <a:lnTo>
                      <a:pt x="1585462" y="0"/>
                    </a:lnTo>
                    <a:cubicBezTo>
                      <a:pt x="1607629" y="0"/>
                      <a:pt x="1625600" y="17971"/>
                      <a:pt x="1625600" y="40138"/>
                    </a:cubicBezTo>
                    <a:lnTo>
                      <a:pt x="1625600" y="274342"/>
                    </a:lnTo>
                    <a:cubicBezTo>
                      <a:pt x="1625600" y="296510"/>
                      <a:pt x="1607629" y="314480"/>
                      <a:pt x="1585462" y="314480"/>
                    </a:cubicBezTo>
                    <a:lnTo>
                      <a:pt x="40138" y="314480"/>
                    </a:lnTo>
                    <a:cubicBezTo>
                      <a:pt x="17971" y="314480"/>
                      <a:pt x="0" y="296510"/>
                      <a:pt x="0" y="274342"/>
                    </a:cubicBezTo>
                    <a:lnTo>
                      <a:pt x="0" y="40138"/>
                    </a:lnTo>
                    <a:cubicBezTo>
                      <a:pt x="0" y="17971"/>
                      <a:pt x="17971" y="0"/>
                      <a:pt x="40138" y="0"/>
                    </a:cubicBezTo>
                    <a:close/>
                  </a:path>
                </a:pathLst>
              </a:custGeom>
              <a:solidFill>
                <a:srgbClr val="5A51B8"/>
              </a:solidFill>
            </p:spPr>
          </p:sp>
          <p:sp>
            <p:nvSpPr>
              <p:cNvPr name="TextBox 13" id="13"/>
              <p:cNvSpPr txBox="true"/>
              <p:nvPr/>
            </p:nvSpPr>
            <p:spPr>
              <a:xfrm>
                <a:off x="0" y="-85725"/>
                <a:ext cx="1625600" cy="400205"/>
              </a:xfrm>
              <a:prstGeom prst="rect">
                <a:avLst/>
              </a:prstGeom>
            </p:spPr>
            <p:txBody>
              <a:bodyPr anchor="ctr" rtlCol="false" tIns="50800" lIns="50800" bIns="50800" rIns="50800"/>
              <a:lstStyle/>
              <a:p>
                <a:pPr algn="ctr">
                  <a:lnSpc>
                    <a:spcPts val="5599"/>
                  </a:lnSpc>
                </a:pPr>
                <a:r>
                  <a:rPr lang="en-US" sz="3999" spc="443">
                    <a:solidFill>
                      <a:srgbClr val="FFFFFF"/>
                    </a:solidFill>
                    <a:latin typeface="Glacial Indifference"/>
                    <a:ea typeface="Glacial Indifference"/>
                    <a:cs typeface="Glacial Indifference"/>
                    <a:sym typeface="Glacial Indifference"/>
                  </a:rPr>
                  <a:t>4</a:t>
                </a:r>
              </a:p>
            </p:txBody>
          </p:sp>
        </p:grpSp>
        <p:sp>
          <p:nvSpPr>
            <p:cNvPr name="TextBox 14" id="14"/>
            <p:cNvSpPr txBox="true"/>
            <p:nvPr/>
          </p:nvSpPr>
          <p:spPr>
            <a:xfrm rot="0">
              <a:off x="0" y="172881"/>
              <a:ext cx="2014736"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Blair</a:t>
              </a:r>
            </a:p>
          </p:txBody>
        </p:sp>
      </p:grpSp>
      <p:grpSp>
        <p:nvGrpSpPr>
          <p:cNvPr name="Group 15" id="15"/>
          <p:cNvGrpSpPr/>
          <p:nvPr/>
        </p:nvGrpSpPr>
        <p:grpSpPr>
          <a:xfrm rot="0">
            <a:off x="1213748" y="3209561"/>
            <a:ext cx="8747918" cy="1194042"/>
            <a:chOff x="0" y="0"/>
            <a:chExt cx="11663890" cy="1592056"/>
          </a:xfrm>
        </p:grpSpPr>
        <p:grpSp>
          <p:nvGrpSpPr>
            <p:cNvPr name="Group 16" id="16"/>
            <p:cNvGrpSpPr/>
            <p:nvPr/>
          </p:nvGrpSpPr>
          <p:grpSpPr>
            <a:xfrm rot="0">
              <a:off x="3434290" y="0"/>
              <a:ext cx="8229600" cy="1592056"/>
              <a:chOff x="0" y="0"/>
              <a:chExt cx="1625600" cy="314480"/>
            </a:xfrm>
          </p:grpSpPr>
          <p:sp>
            <p:nvSpPr>
              <p:cNvPr name="Freeform 17" id="17"/>
              <p:cNvSpPr/>
              <p:nvPr/>
            </p:nvSpPr>
            <p:spPr>
              <a:xfrm flipH="false" flipV="false" rot="0">
                <a:off x="0" y="0"/>
                <a:ext cx="1625600" cy="314480"/>
              </a:xfrm>
              <a:custGeom>
                <a:avLst/>
                <a:gdLst/>
                <a:ahLst/>
                <a:cxnLst/>
                <a:rect r="r" b="b" t="t" l="l"/>
                <a:pathLst>
                  <a:path h="314480" w="1625600">
                    <a:moveTo>
                      <a:pt x="40138" y="0"/>
                    </a:moveTo>
                    <a:lnTo>
                      <a:pt x="1585462" y="0"/>
                    </a:lnTo>
                    <a:cubicBezTo>
                      <a:pt x="1607629" y="0"/>
                      <a:pt x="1625600" y="17971"/>
                      <a:pt x="1625600" y="40138"/>
                    </a:cubicBezTo>
                    <a:lnTo>
                      <a:pt x="1625600" y="274342"/>
                    </a:lnTo>
                    <a:cubicBezTo>
                      <a:pt x="1625600" y="296510"/>
                      <a:pt x="1607629" y="314480"/>
                      <a:pt x="1585462" y="314480"/>
                    </a:cubicBezTo>
                    <a:lnTo>
                      <a:pt x="40138" y="314480"/>
                    </a:lnTo>
                    <a:cubicBezTo>
                      <a:pt x="17971" y="314480"/>
                      <a:pt x="0" y="296510"/>
                      <a:pt x="0" y="274342"/>
                    </a:cubicBezTo>
                    <a:lnTo>
                      <a:pt x="0" y="40138"/>
                    </a:lnTo>
                    <a:cubicBezTo>
                      <a:pt x="0" y="17971"/>
                      <a:pt x="17971" y="0"/>
                      <a:pt x="40138" y="0"/>
                    </a:cubicBezTo>
                    <a:close/>
                  </a:path>
                </a:pathLst>
              </a:custGeom>
              <a:solidFill>
                <a:srgbClr val="5A51B8"/>
              </a:solidFill>
            </p:spPr>
          </p:sp>
          <p:sp>
            <p:nvSpPr>
              <p:cNvPr name="TextBox 18" id="18"/>
              <p:cNvSpPr txBox="true"/>
              <p:nvPr/>
            </p:nvSpPr>
            <p:spPr>
              <a:xfrm>
                <a:off x="0" y="-85725"/>
                <a:ext cx="1625600" cy="400205"/>
              </a:xfrm>
              <a:prstGeom prst="rect">
                <a:avLst/>
              </a:prstGeom>
            </p:spPr>
            <p:txBody>
              <a:bodyPr anchor="ctr" rtlCol="false" tIns="50800" lIns="50800" bIns="50800" rIns="50800"/>
              <a:lstStyle/>
              <a:p>
                <a:pPr algn="ctr">
                  <a:lnSpc>
                    <a:spcPts val="5599"/>
                  </a:lnSpc>
                </a:pPr>
                <a:r>
                  <a:rPr lang="en-US" sz="3999" spc="443">
                    <a:solidFill>
                      <a:srgbClr val="FFFFFF"/>
                    </a:solidFill>
                    <a:latin typeface="Glacial Indifference"/>
                    <a:ea typeface="Glacial Indifference"/>
                    <a:cs typeface="Glacial Indifference"/>
                    <a:sym typeface="Glacial Indifference"/>
                  </a:rPr>
                  <a:t>4</a:t>
                </a:r>
              </a:p>
            </p:txBody>
          </p:sp>
        </p:grpSp>
        <p:sp>
          <p:nvSpPr>
            <p:cNvPr name="TextBox 19" id="19"/>
            <p:cNvSpPr txBox="true"/>
            <p:nvPr/>
          </p:nvSpPr>
          <p:spPr>
            <a:xfrm rot="0">
              <a:off x="0" y="172881"/>
              <a:ext cx="2685355"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Chuck</a:t>
              </a:r>
            </a:p>
          </p:txBody>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Test Results - Efficiency </a:t>
            </a:r>
          </a:p>
        </p:txBody>
      </p:sp>
      <p:sp>
        <p:nvSpPr>
          <p:cNvPr name="TextBox 3" id="3"/>
          <p:cNvSpPr txBox="true"/>
          <p:nvPr/>
        </p:nvSpPr>
        <p:spPr>
          <a:xfrm rot="0">
            <a:off x="3635157" y="2145029"/>
            <a:ext cx="11017687" cy="490855"/>
          </a:xfrm>
          <a:prstGeom prst="rect">
            <a:avLst/>
          </a:prstGeom>
        </p:spPr>
        <p:txBody>
          <a:bodyPr anchor="t" rtlCol="false" tIns="0" lIns="0" bIns="0" rIns="0">
            <a:spAutoFit/>
          </a:bodyPr>
          <a:lstStyle/>
          <a:p>
            <a:pPr algn="ctr">
              <a:lnSpc>
                <a:spcPts val="3919"/>
              </a:lnSpc>
            </a:pPr>
            <a:r>
              <a:rPr lang="en-US" sz="2799">
                <a:solidFill>
                  <a:srgbClr val="272665"/>
                </a:solidFill>
                <a:latin typeface="Glacial Indifference"/>
                <a:ea typeface="Glacial Indifference"/>
                <a:cs typeface="Glacial Indifference"/>
                <a:sym typeface="Glacial Indifference"/>
              </a:rPr>
              <a:t>Time to complete complex task starting from “Home Page”</a:t>
            </a:r>
          </a:p>
        </p:txBody>
      </p:sp>
      <p:grpSp>
        <p:nvGrpSpPr>
          <p:cNvPr name="Group 4" id="4"/>
          <p:cNvGrpSpPr/>
          <p:nvPr/>
        </p:nvGrpSpPr>
        <p:grpSpPr>
          <a:xfrm rot="0">
            <a:off x="1213748" y="7733839"/>
            <a:ext cx="8747918" cy="1194042"/>
            <a:chOff x="0" y="0"/>
            <a:chExt cx="11663890" cy="1592056"/>
          </a:xfrm>
        </p:grpSpPr>
        <p:grpSp>
          <p:nvGrpSpPr>
            <p:cNvPr name="Group 5" id="5"/>
            <p:cNvGrpSpPr/>
            <p:nvPr/>
          </p:nvGrpSpPr>
          <p:grpSpPr>
            <a:xfrm rot="0">
              <a:off x="3434290" y="0"/>
              <a:ext cx="8229600" cy="1592056"/>
              <a:chOff x="0" y="0"/>
              <a:chExt cx="1625600" cy="314480"/>
            </a:xfrm>
          </p:grpSpPr>
          <p:sp>
            <p:nvSpPr>
              <p:cNvPr name="Freeform 6" id="6"/>
              <p:cNvSpPr/>
              <p:nvPr/>
            </p:nvSpPr>
            <p:spPr>
              <a:xfrm flipH="false" flipV="false" rot="0">
                <a:off x="0" y="0"/>
                <a:ext cx="1625600" cy="314480"/>
              </a:xfrm>
              <a:custGeom>
                <a:avLst/>
                <a:gdLst/>
                <a:ahLst/>
                <a:cxnLst/>
                <a:rect r="r" b="b" t="t" l="l"/>
                <a:pathLst>
                  <a:path h="314480" w="1625600">
                    <a:moveTo>
                      <a:pt x="40138" y="0"/>
                    </a:moveTo>
                    <a:lnTo>
                      <a:pt x="1585462" y="0"/>
                    </a:lnTo>
                    <a:cubicBezTo>
                      <a:pt x="1607629" y="0"/>
                      <a:pt x="1625600" y="17971"/>
                      <a:pt x="1625600" y="40138"/>
                    </a:cubicBezTo>
                    <a:lnTo>
                      <a:pt x="1625600" y="274342"/>
                    </a:lnTo>
                    <a:cubicBezTo>
                      <a:pt x="1625600" y="296510"/>
                      <a:pt x="1607629" y="314480"/>
                      <a:pt x="1585462" y="314480"/>
                    </a:cubicBezTo>
                    <a:lnTo>
                      <a:pt x="40138" y="314480"/>
                    </a:lnTo>
                    <a:cubicBezTo>
                      <a:pt x="17971" y="314480"/>
                      <a:pt x="0" y="296510"/>
                      <a:pt x="0" y="274342"/>
                    </a:cubicBezTo>
                    <a:lnTo>
                      <a:pt x="0" y="40138"/>
                    </a:lnTo>
                    <a:cubicBezTo>
                      <a:pt x="0" y="17971"/>
                      <a:pt x="17971" y="0"/>
                      <a:pt x="40138" y="0"/>
                    </a:cubicBezTo>
                    <a:close/>
                  </a:path>
                </a:pathLst>
              </a:custGeom>
              <a:solidFill>
                <a:srgbClr val="5A51B8"/>
              </a:solidFill>
            </p:spPr>
          </p:sp>
          <p:sp>
            <p:nvSpPr>
              <p:cNvPr name="TextBox 7" id="7"/>
              <p:cNvSpPr txBox="true"/>
              <p:nvPr/>
            </p:nvSpPr>
            <p:spPr>
              <a:xfrm>
                <a:off x="0" y="-85725"/>
                <a:ext cx="1625600" cy="400205"/>
              </a:xfrm>
              <a:prstGeom prst="rect">
                <a:avLst/>
              </a:prstGeom>
            </p:spPr>
            <p:txBody>
              <a:bodyPr anchor="ctr" rtlCol="false" tIns="50800" lIns="50800" bIns="50800" rIns="50800"/>
              <a:lstStyle/>
              <a:p>
                <a:pPr algn="ctr">
                  <a:lnSpc>
                    <a:spcPts val="5599"/>
                  </a:lnSpc>
                </a:pPr>
                <a:r>
                  <a:rPr lang="en-US" sz="3999" spc="443">
                    <a:solidFill>
                      <a:srgbClr val="FFFFFF"/>
                    </a:solidFill>
                    <a:latin typeface="Glacial Indifference"/>
                    <a:ea typeface="Glacial Indifference"/>
                    <a:cs typeface="Glacial Indifference"/>
                    <a:sym typeface="Glacial Indifference"/>
                  </a:rPr>
                  <a:t>13 seconds</a:t>
                </a:r>
              </a:p>
            </p:txBody>
          </p:sp>
        </p:grpSp>
        <p:sp>
          <p:nvSpPr>
            <p:cNvPr name="TextBox 8" id="8"/>
            <p:cNvSpPr txBox="true"/>
            <p:nvPr/>
          </p:nvSpPr>
          <p:spPr>
            <a:xfrm rot="0">
              <a:off x="0" y="172881"/>
              <a:ext cx="2073176"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Nate</a:t>
              </a:r>
            </a:p>
          </p:txBody>
        </p:sp>
      </p:grpSp>
      <p:grpSp>
        <p:nvGrpSpPr>
          <p:cNvPr name="Group 9" id="9"/>
          <p:cNvGrpSpPr/>
          <p:nvPr/>
        </p:nvGrpSpPr>
        <p:grpSpPr>
          <a:xfrm rot="0">
            <a:off x="1213748" y="5468988"/>
            <a:ext cx="8738393" cy="1194042"/>
            <a:chOff x="0" y="0"/>
            <a:chExt cx="11651190" cy="1592056"/>
          </a:xfrm>
        </p:grpSpPr>
        <p:grpSp>
          <p:nvGrpSpPr>
            <p:cNvPr name="Group 10" id="10"/>
            <p:cNvGrpSpPr/>
            <p:nvPr/>
          </p:nvGrpSpPr>
          <p:grpSpPr>
            <a:xfrm rot="0">
              <a:off x="3421590" y="0"/>
              <a:ext cx="8229600" cy="1592056"/>
              <a:chOff x="0" y="0"/>
              <a:chExt cx="1625600" cy="314480"/>
            </a:xfrm>
          </p:grpSpPr>
          <p:sp>
            <p:nvSpPr>
              <p:cNvPr name="Freeform 11" id="11"/>
              <p:cNvSpPr/>
              <p:nvPr/>
            </p:nvSpPr>
            <p:spPr>
              <a:xfrm flipH="false" flipV="false" rot="0">
                <a:off x="0" y="0"/>
                <a:ext cx="1625600" cy="314480"/>
              </a:xfrm>
              <a:custGeom>
                <a:avLst/>
                <a:gdLst/>
                <a:ahLst/>
                <a:cxnLst/>
                <a:rect r="r" b="b" t="t" l="l"/>
                <a:pathLst>
                  <a:path h="314480" w="1625600">
                    <a:moveTo>
                      <a:pt x="40138" y="0"/>
                    </a:moveTo>
                    <a:lnTo>
                      <a:pt x="1585462" y="0"/>
                    </a:lnTo>
                    <a:cubicBezTo>
                      <a:pt x="1607629" y="0"/>
                      <a:pt x="1625600" y="17971"/>
                      <a:pt x="1625600" y="40138"/>
                    </a:cubicBezTo>
                    <a:lnTo>
                      <a:pt x="1625600" y="274342"/>
                    </a:lnTo>
                    <a:cubicBezTo>
                      <a:pt x="1625600" y="296510"/>
                      <a:pt x="1607629" y="314480"/>
                      <a:pt x="1585462" y="314480"/>
                    </a:cubicBezTo>
                    <a:lnTo>
                      <a:pt x="40138" y="314480"/>
                    </a:lnTo>
                    <a:cubicBezTo>
                      <a:pt x="17971" y="314480"/>
                      <a:pt x="0" y="296510"/>
                      <a:pt x="0" y="274342"/>
                    </a:cubicBezTo>
                    <a:lnTo>
                      <a:pt x="0" y="40138"/>
                    </a:lnTo>
                    <a:cubicBezTo>
                      <a:pt x="0" y="17971"/>
                      <a:pt x="17971" y="0"/>
                      <a:pt x="40138" y="0"/>
                    </a:cubicBezTo>
                    <a:close/>
                  </a:path>
                </a:pathLst>
              </a:custGeom>
              <a:solidFill>
                <a:srgbClr val="5A51B8"/>
              </a:solidFill>
            </p:spPr>
          </p:sp>
          <p:sp>
            <p:nvSpPr>
              <p:cNvPr name="TextBox 12" id="12"/>
              <p:cNvSpPr txBox="true"/>
              <p:nvPr/>
            </p:nvSpPr>
            <p:spPr>
              <a:xfrm>
                <a:off x="0" y="-85725"/>
                <a:ext cx="1625600" cy="400205"/>
              </a:xfrm>
              <a:prstGeom prst="rect">
                <a:avLst/>
              </a:prstGeom>
            </p:spPr>
            <p:txBody>
              <a:bodyPr anchor="ctr" rtlCol="false" tIns="50800" lIns="50800" bIns="50800" rIns="50800"/>
              <a:lstStyle/>
              <a:p>
                <a:pPr algn="ctr">
                  <a:lnSpc>
                    <a:spcPts val="5599"/>
                  </a:lnSpc>
                </a:pPr>
                <a:r>
                  <a:rPr lang="en-US" sz="3999" spc="443">
                    <a:solidFill>
                      <a:srgbClr val="FFFFFF"/>
                    </a:solidFill>
                    <a:latin typeface="Glacial Indifference"/>
                    <a:ea typeface="Glacial Indifference"/>
                    <a:cs typeface="Glacial Indifference"/>
                    <a:sym typeface="Glacial Indifference"/>
                  </a:rPr>
                  <a:t>Did not complete</a:t>
                </a:r>
              </a:p>
            </p:txBody>
          </p:sp>
        </p:grpSp>
        <p:sp>
          <p:nvSpPr>
            <p:cNvPr name="TextBox 13" id="13"/>
            <p:cNvSpPr txBox="true"/>
            <p:nvPr/>
          </p:nvSpPr>
          <p:spPr>
            <a:xfrm rot="0">
              <a:off x="0" y="172881"/>
              <a:ext cx="2014736"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Blair</a:t>
              </a:r>
            </a:p>
          </p:txBody>
        </p:sp>
      </p:grpSp>
      <p:grpSp>
        <p:nvGrpSpPr>
          <p:cNvPr name="Group 14" id="14"/>
          <p:cNvGrpSpPr/>
          <p:nvPr/>
        </p:nvGrpSpPr>
        <p:grpSpPr>
          <a:xfrm rot="0">
            <a:off x="1204223" y="3208146"/>
            <a:ext cx="8747918" cy="1194042"/>
            <a:chOff x="0" y="0"/>
            <a:chExt cx="11663890" cy="1592056"/>
          </a:xfrm>
        </p:grpSpPr>
        <p:grpSp>
          <p:nvGrpSpPr>
            <p:cNvPr name="Group 15" id="15"/>
            <p:cNvGrpSpPr/>
            <p:nvPr/>
          </p:nvGrpSpPr>
          <p:grpSpPr>
            <a:xfrm rot="0">
              <a:off x="3434290" y="0"/>
              <a:ext cx="8229600" cy="1592056"/>
              <a:chOff x="0" y="0"/>
              <a:chExt cx="1625600" cy="314480"/>
            </a:xfrm>
          </p:grpSpPr>
          <p:sp>
            <p:nvSpPr>
              <p:cNvPr name="Freeform 16" id="16"/>
              <p:cNvSpPr/>
              <p:nvPr/>
            </p:nvSpPr>
            <p:spPr>
              <a:xfrm flipH="false" flipV="false" rot="0">
                <a:off x="0" y="0"/>
                <a:ext cx="1625600" cy="314480"/>
              </a:xfrm>
              <a:custGeom>
                <a:avLst/>
                <a:gdLst/>
                <a:ahLst/>
                <a:cxnLst/>
                <a:rect r="r" b="b" t="t" l="l"/>
                <a:pathLst>
                  <a:path h="314480" w="1625600">
                    <a:moveTo>
                      <a:pt x="40138" y="0"/>
                    </a:moveTo>
                    <a:lnTo>
                      <a:pt x="1585462" y="0"/>
                    </a:lnTo>
                    <a:cubicBezTo>
                      <a:pt x="1607629" y="0"/>
                      <a:pt x="1625600" y="17971"/>
                      <a:pt x="1625600" y="40138"/>
                    </a:cubicBezTo>
                    <a:lnTo>
                      <a:pt x="1625600" y="274342"/>
                    </a:lnTo>
                    <a:cubicBezTo>
                      <a:pt x="1625600" y="296510"/>
                      <a:pt x="1607629" y="314480"/>
                      <a:pt x="1585462" y="314480"/>
                    </a:cubicBezTo>
                    <a:lnTo>
                      <a:pt x="40138" y="314480"/>
                    </a:lnTo>
                    <a:cubicBezTo>
                      <a:pt x="17971" y="314480"/>
                      <a:pt x="0" y="296510"/>
                      <a:pt x="0" y="274342"/>
                    </a:cubicBezTo>
                    <a:lnTo>
                      <a:pt x="0" y="40138"/>
                    </a:lnTo>
                    <a:cubicBezTo>
                      <a:pt x="0" y="17971"/>
                      <a:pt x="17971" y="0"/>
                      <a:pt x="40138" y="0"/>
                    </a:cubicBezTo>
                    <a:close/>
                  </a:path>
                </a:pathLst>
              </a:custGeom>
              <a:solidFill>
                <a:srgbClr val="5A51B8"/>
              </a:solidFill>
            </p:spPr>
          </p:sp>
          <p:sp>
            <p:nvSpPr>
              <p:cNvPr name="TextBox 17" id="17"/>
              <p:cNvSpPr txBox="true"/>
              <p:nvPr/>
            </p:nvSpPr>
            <p:spPr>
              <a:xfrm>
                <a:off x="0" y="-85725"/>
                <a:ext cx="1625600" cy="400205"/>
              </a:xfrm>
              <a:prstGeom prst="rect">
                <a:avLst/>
              </a:prstGeom>
            </p:spPr>
            <p:txBody>
              <a:bodyPr anchor="ctr" rtlCol="false" tIns="50800" lIns="50800" bIns="50800" rIns="50800"/>
              <a:lstStyle/>
              <a:p>
                <a:pPr algn="ctr">
                  <a:lnSpc>
                    <a:spcPts val="5599"/>
                  </a:lnSpc>
                </a:pPr>
                <a:r>
                  <a:rPr lang="en-US" sz="3999" spc="443">
                    <a:solidFill>
                      <a:srgbClr val="FFFFFF"/>
                    </a:solidFill>
                    <a:latin typeface="Glacial Indifference"/>
                    <a:ea typeface="Glacial Indifference"/>
                    <a:cs typeface="Glacial Indifference"/>
                    <a:sym typeface="Glacial Indifference"/>
                  </a:rPr>
                  <a:t>21 Seconds</a:t>
                </a:r>
              </a:p>
            </p:txBody>
          </p:sp>
        </p:grpSp>
        <p:sp>
          <p:nvSpPr>
            <p:cNvPr name="TextBox 18" id="18"/>
            <p:cNvSpPr txBox="true"/>
            <p:nvPr/>
          </p:nvSpPr>
          <p:spPr>
            <a:xfrm rot="0">
              <a:off x="0" y="172881"/>
              <a:ext cx="2685355"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Chuck</a:t>
              </a:r>
            </a:p>
          </p:txBody>
        </p:sp>
      </p:grpSp>
      <p:sp>
        <p:nvSpPr>
          <p:cNvPr name="Freeform 19" id="19"/>
          <p:cNvSpPr/>
          <p:nvPr/>
        </p:nvSpPr>
        <p:spPr>
          <a:xfrm flipH="false" flipV="false" rot="0">
            <a:off x="11028465" y="4419331"/>
            <a:ext cx="7259535" cy="5867669"/>
          </a:xfrm>
          <a:custGeom>
            <a:avLst/>
            <a:gdLst/>
            <a:ahLst/>
            <a:cxnLst/>
            <a:rect r="r" b="b" t="t" l="l"/>
            <a:pathLst>
              <a:path h="5867669" w="7259535">
                <a:moveTo>
                  <a:pt x="0" y="0"/>
                </a:moveTo>
                <a:lnTo>
                  <a:pt x="7259535" y="0"/>
                </a:lnTo>
                <a:lnTo>
                  <a:pt x="7259535" y="5867669"/>
                </a:lnTo>
                <a:lnTo>
                  <a:pt x="0" y="586766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Test Results - Efficiency </a:t>
            </a:r>
          </a:p>
        </p:txBody>
      </p:sp>
      <p:sp>
        <p:nvSpPr>
          <p:cNvPr name="TextBox 3" id="3"/>
          <p:cNvSpPr txBox="true"/>
          <p:nvPr/>
        </p:nvSpPr>
        <p:spPr>
          <a:xfrm rot="0">
            <a:off x="3635157" y="2145029"/>
            <a:ext cx="11017687" cy="490855"/>
          </a:xfrm>
          <a:prstGeom prst="rect">
            <a:avLst/>
          </a:prstGeom>
        </p:spPr>
        <p:txBody>
          <a:bodyPr anchor="t" rtlCol="false" tIns="0" lIns="0" bIns="0" rIns="0">
            <a:spAutoFit/>
          </a:bodyPr>
          <a:lstStyle/>
          <a:p>
            <a:pPr algn="ctr">
              <a:lnSpc>
                <a:spcPts val="3919"/>
              </a:lnSpc>
            </a:pPr>
            <a:r>
              <a:rPr lang="en-US" sz="2799">
                <a:solidFill>
                  <a:srgbClr val="272665"/>
                </a:solidFill>
                <a:latin typeface="Glacial Indifference"/>
                <a:ea typeface="Glacial Indifference"/>
                <a:cs typeface="Glacial Indifference"/>
                <a:sym typeface="Glacial Indifference"/>
              </a:rPr>
              <a:t>Scale of 1-5, how easy was it complete the last task</a:t>
            </a:r>
          </a:p>
        </p:txBody>
      </p:sp>
      <p:grpSp>
        <p:nvGrpSpPr>
          <p:cNvPr name="Group 4" id="4"/>
          <p:cNvGrpSpPr/>
          <p:nvPr/>
        </p:nvGrpSpPr>
        <p:grpSpPr>
          <a:xfrm rot="0">
            <a:off x="1213748" y="7810370"/>
            <a:ext cx="8747918" cy="1194042"/>
            <a:chOff x="0" y="0"/>
            <a:chExt cx="11663890" cy="1592056"/>
          </a:xfrm>
        </p:grpSpPr>
        <p:grpSp>
          <p:nvGrpSpPr>
            <p:cNvPr name="Group 5" id="5"/>
            <p:cNvGrpSpPr/>
            <p:nvPr/>
          </p:nvGrpSpPr>
          <p:grpSpPr>
            <a:xfrm rot="0">
              <a:off x="3434290" y="0"/>
              <a:ext cx="8229600" cy="1592056"/>
              <a:chOff x="0" y="0"/>
              <a:chExt cx="1625600" cy="314480"/>
            </a:xfrm>
          </p:grpSpPr>
          <p:sp>
            <p:nvSpPr>
              <p:cNvPr name="Freeform 6" id="6"/>
              <p:cNvSpPr/>
              <p:nvPr/>
            </p:nvSpPr>
            <p:spPr>
              <a:xfrm flipH="false" flipV="false" rot="0">
                <a:off x="0" y="0"/>
                <a:ext cx="1625600" cy="314480"/>
              </a:xfrm>
              <a:custGeom>
                <a:avLst/>
                <a:gdLst/>
                <a:ahLst/>
                <a:cxnLst/>
                <a:rect r="r" b="b" t="t" l="l"/>
                <a:pathLst>
                  <a:path h="314480" w="1625600">
                    <a:moveTo>
                      <a:pt x="40138" y="0"/>
                    </a:moveTo>
                    <a:lnTo>
                      <a:pt x="1585462" y="0"/>
                    </a:lnTo>
                    <a:cubicBezTo>
                      <a:pt x="1607629" y="0"/>
                      <a:pt x="1625600" y="17971"/>
                      <a:pt x="1625600" y="40138"/>
                    </a:cubicBezTo>
                    <a:lnTo>
                      <a:pt x="1625600" y="274342"/>
                    </a:lnTo>
                    <a:cubicBezTo>
                      <a:pt x="1625600" y="296510"/>
                      <a:pt x="1607629" y="314480"/>
                      <a:pt x="1585462" y="314480"/>
                    </a:cubicBezTo>
                    <a:lnTo>
                      <a:pt x="40138" y="314480"/>
                    </a:lnTo>
                    <a:cubicBezTo>
                      <a:pt x="17971" y="314480"/>
                      <a:pt x="0" y="296510"/>
                      <a:pt x="0" y="274342"/>
                    </a:cubicBezTo>
                    <a:lnTo>
                      <a:pt x="0" y="40138"/>
                    </a:lnTo>
                    <a:cubicBezTo>
                      <a:pt x="0" y="17971"/>
                      <a:pt x="17971" y="0"/>
                      <a:pt x="40138" y="0"/>
                    </a:cubicBezTo>
                    <a:close/>
                  </a:path>
                </a:pathLst>
              </a:custGeom>
              <a:solidFill>
                <a:srgbClr val="5A51B8"/>
              </a:solidFill>
            </p:spPr>
          </p:sp>
          <p:sp>
            <p:nvSpPr>
              <p:cNvPr name="TextBox 7" id="7"/>
              <p:cNvSpPr txBox="true"/>
              <p:nvPr/>
            </p:nvSpPr>
            <p:spPr>
              <a:xfrm>
                <a:off x="0" y="-85725"/>
                <a:ext cx="1625600" cy="400205"/>
              </a:xfrm>
              <a:prstGeom prst="rect">
                <a:avLst/>
              </a:prstGeom>
            </p:spPr>
            <p:txBody>
              <a:bodyPr anchor="ctr" rtlCol="false" tIns="50800" lIns="50800" bIns="50800" rIns="50800"/>
              <a:lstStyle/>
              <a:p>
                <a:pPr algn="ctr">
                  <a:lnSpc>
                    <a:spcPts val="5599"/>
                  </a:lnSpc>
                </a:pPr>
                <a:r>
                  <a:rPr lang="en-US" sz="3999" spc="443">
                    <a:solidFill>
                      <a:srgbClr val="FFFFFF"/>
                    </a:solidFill>
                    <a:latin typeface="Glacial Indifference"/>
                    <a:ea typeface="Glacial Indifference"/>
                    <a:cs typeface="Glacial Indifference"/>
                    <a:sym typeface="Glacial Indifference"/>
                  </a:rPr>
                  <a:t>5</a:t>
                </a:r>
              </a:p>
            </p:txBody>
          </p:sp>
        </p:grpSp>
        <p:sp>
          <p:nvSpPr>
            <p:cNvPr name="TextBox 8" id="8"/>
            <p:cNvSpPr txBox="true"/>
            <p:nvPr/>
          </p:nvSpPr>
          <p:spPr>
            <a:xfrm rot="0">
              <a:off x="0" y="172881"/>
              <a:ext cx="2073176"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Nate</a:t>
              </a:r>
            </a:p>
          </p:txBody>
        </p:sp>
      </p:grpSp>
      <p:grpSp>
        <p:nvGrpSpPr>
          <p:cNvPr name="Group 9" id="9"/>
          <p:cNvGrpSpPr/>
          <p:nvPr/>
        </p:nvGrpSpPr>
        <p:grpSpPr>
          <a:xfrm rot="0">
            <a:off x="1213748" y="3270662"/>
            <a:ext cx="8747918" cy="1194042"/>
            <a:chOff x="0" y="0"/>
            <a:chExt cx="11663890" cy="1592056"/>
          </a:xfrm>
        </p:grpSpPr>
        <p:grpSp>
          <p:nvGrpSpPr>
            <p:cNvPr name="Group 10" id="10"/>
            <p:cNvGrpSpPr/>
            <p:nvPr/>
          </p:nvGrpSpPr>
          <p:grpSpPr>
            <a:xfrm rot="0">
              <a:off x="3434290" y="0"/>
              <a:ext cx="8229600" cy="1592056"/>
              <a:chOff x="0" y="0"/>
              <a:chExt cx="1625600" cy="314480"/>
            </a:xfrm>
          </p:grpSpPr>
          <p:sp>
            <p:nvSpPr>
              <p:cNvPr name="Freeform 11" id="11"/>
              <p:cNvSpPr/>
              <p:nvPr/>
            </p:nvSpPr>
            <p:spPr>
              <a:xfrm flipH="false" flipV="false" rot="0">
                <a:off x="0" y="0"/>
                <a:ext cx="1625600" cy="314480"/>
              </a:xfrm>
              <a:custGeom>
                <a:avLst/>
                <a:gdLst/>
                <a:ahLst/>
                <a:cxnLst/>
                <a:rect r="r" b="b" t="t" l="l"/>
                <a:pathLst>
                  <a:path h="314480" w="1625600">
                    <a:moveTo>
                      <a:pt x="40138" y="0"/>
                    </a:moveTo>
                    <a:lnTo>
                      <a:pt x="1585462" y="0"/>
                    </a:lnTo>
                    <a:cubicBezTo>
                      <a:pt x="1607629" y="0"/>
                      <a:pt x="1625600" y="17971"/>
                      <a:pt x="1625600" y="40138"/>
                    </a:cubicBezTo>
                    <a:lnTo>
                      <a:pt x="1625600" y="274342"/>
                    </a:lnTo>
                    <a:cubicBezTo>
                      <a:pt x="1625600" y="296510"/>
                      <a:pt x="1607629" y="314480"/>
                      <a:pt x="1585462" y="314480"/>
                    </a:cubicBezTo>
                    <a:lnTo>
                      <a:pt x="40138" y="314480"/>
                    </a:lnTo>
                    <a:cubicBezTo>
                      <a:pt x="17971" y="314480"/>
                      <a:pt x="0" y="296510"/>
                      <a:pt x="0" y="274342"/>
                    </a:cubicBezTo>
                    <a:lnTo>
                      <a:pt x="0" y="40138"/>
                    </a:lnTo>
                    <a:cubicBezTo>
                      <a:pt x="0" y="17971"/>
                      <a:pt x="17971" y="0"/>
                      <a:pt x="40138" y="0"/>
                    </a:cubicBezTo>
                    <a:close/>
                  </a:path>
                </a:pathLst>
              </a:custGeom>
              <a:solidFill>
                <a:srgbClr val="5A51B8"/>
              </a:solidFill>
            </p:spPr>
          </p:sp>
          <p:sp>
            <p:nvSpPr>
              <p:cNvPr name="TextBox 12" id="12"/>
              <p:cNvSpPr txBox="true"/>
              <p:nvPr/>
            </p:nvSpPr>
            <p:spPr>
              <a:xfrm>
                <a:off x="0" y="-85725"/>
                <a:ext cx="1625600" cy="400205"/>
              </a:xfrm>
              <a:prstGeom prst="rect">
                <a:avLst/>
              </a:prstGeom>
            </p:spPr>
            <p:txBody>
              <a:bodyPr anchor="ctr" rtlCol="false" tIns="50800" lIns="50800" bIns="50800" rIns="50800"/>
              <a:lstStyle/>
              <a:p>
                <a:pPr algn="ctr">
                  <a:lnSpc>
                    <a:spcPts val="5599"/>
                  </a:lnSpc>
                </a:pPr>
                <a:r>
                  <a:rPr lang="en-US" sz="3999" spc="443">
                    <a:solidFill>
                      <a:srgbClr val="FFFFFF"/>
                    </a:solidFill>
                    <a:latin typeface="Glacial Indifference"/>
                    <a:ea typeface="Glacial Indifference"/>
                    <a:cs typeface="Glacial Indifference"/>
                    <a:sym typeface="Glacial Indifference"/>
                  </a:rPr>
                  <a:t>4</a:t>
                </a:r>
              </a:p>
            </p:txBody>
          </p:sp>
        </p:grpSp>
        <p:sp>
          <p:nvSpPr>
            <p:cNvPr name="TextBox 13" id="13"/>
            <p:cNvSpPr txBox="true"/>
            <p:nvPr/>
          </p:nvSpPr>
          <p:spPr>
            <a:xfrm rot="0">
              <a:off x="0" y="172881"/>
              <a:ext cx="2685355"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Chuck</a:t>
              </a:r>
            </a:p>
          </p:txBody>
        </p:sp>
      </p:grpSp>
      <p:sp>
        <p:nvSpPr>
          <p:cNvPr name="Freeform 14" id="14"/>
          <p:cNvSpPr/>
          <p:nvPr/>
        </p:nvSpPr>
        <p:spPr>
          <a:xfrm flipH="false" flipV="false" rot="0">
            <a:off x="11028465" y="4419331"/>
            <a:ext cx="7259535" cy="5867669"/>
          </a:xfrm>
          <a:custGeom>
            <a:avLst/>
            <a:gdLst/>
            <a:ahLst/>
            <a:cxnLst/>
            <a:rect r="r" b="b" t="t" l="l"/>
            <a:pathLst>
              <a:path h="5867669" w="7259535">
                <a:moveTo>
                  <a:pt x="0" y="0"/>
                </a:moveTo>
                <a:lnTo>
                  <a:pt x="7259535" y="0"/>
                </a:lnTo>
                <a:lnTo>
                  <a:pt x="7259535" y="5867669"/>
                </a:lnTo>
                <a:lnTo>
                  <a:pt x="0" y="586766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5" id="15"/>
          <p:cNvGrpSpPr/>
          <p:nvPr/>
        </p:nvGrpSpPr>
        <p:grpSpPr>
          <a:xfrm rot="0">
            <a:off x="1223273" y="5540003"/>
            <a:ext cx="8738393" cy="1194042"/>
            <a:chOff x="0" y="0"/>
            <a:chExt cx="11651190" cy="1592056"/>
          </a:xfrm>
        </p:grpSpPr>
        <p:grpSp>
          <p:nvGrpSpPr>
            <p:cNvPr name="Group 16" id="16"/>
            <p:cNvGrpSpPr/>
            <p:nvPr/>
          </p:nvGrpSpPr>
          <p:grpSpPr>
            <a:xfrm rot="0">
              <a:off x="3421590" y="0"/>
              <a:ext cx="8229600" cy="1592056"/>
              <a:chOff x="0" y="0"/>
              <a:chExt cx="1625600" cy="314480"/>
            </a:xfrm>
          </p:grpSpPr>
          <p:sp>
            <p:nvSpPr>
              <p:cNvPr name="Freeform 17" id="17"/>
              <p:cNvSpPr/>
              <p:nvPr/>
            </p:nvSpPr>
            <p:spPr>
              <a:xfrm flipH="false" flipV="false" rot="0">
                <a:off x="0" y="0"/>
                <a:ext cx="1625600" cy="314480"/>
              </a:xfrm>
              <a:custGeom>
                <a:avLst/>
                <a:gdLst/>
                <a:ahLst/>
                <a:cxnLst/>
                <a:rect r="r" b="b" t="t" l="l"/>
                <a:pathLst>
                  <a:path h="314480" w="1625600">
                    <a:moveTo>
                      <a:pt x="40138" y="0"/>
                    </a:moveTo>
                    <a:lnTo>
                      <a:pt x="1585462" y="0"/>
                    </a:lnTo>
                    <a:cubicBezTo>
                      <a:pt x="1607629" y="0"/>
                      <a:pt x="1625600" y="17971"/>
                      <a:pt x="1625600" y="40138"/>
                    </a:cubicBezTo>
                    <a:lnTo>
                      <a:pt x="1625600" y="274342"/>
                    </a:lnTo>
                    <a:cubicBezTo>
                      <a:pt x="1625600" y="296510"/>
                      <a:pt x="1607629" y="314480"/>
                      <a:pt x="1585462" y="314480"/>
                    </a:cubicBezTo>
                    <a:lnTo>
                      <a:pt x="40138" y="314480"/>
                    </a:lnTo>
                    <a:cubicBezTo>
                      <a:pt x="17971" y="314480"/>
                      <a:pt x="0" y="296510"/>
                      <a:pt x="0" y="274342"/>
                    </a:cubicBezTo>
                    <a:lnTo>
                      <a:pt x="0" y="40138"/>
                    </a:lnTo>
                    <a:cubicBezTo>
                      <a:pt x="0" y="17971"/>
                      <a:pt x="17971" y="0"/>
                      <a:pt x="40138" y="0"/>
                    </a:cubicBezTo>
                    <a:close/>
                  </a:path>
                </a:pathLst>
              </a:custGeom>
              <a:solidFill>
                <a:srgbClr val="5A51B8"/>
              </a:solidFill>
            </p:spPr>
          </p:sp>
          <p:sp>
            <p:nvSpPr>
              <p:cNvPr name="TextBox 18" id="18"/>
              <p:cNvSpPr txBox="true"/>
              <p:nvPr/>
            </p:nvSpPr>
            <p:spPr>
              <a:xfrm>
                <a:off x="0" y="-85725"/>
                <a:ext cx="1625600" cy="400205"/>
              </a:xfrm>
              <a:prstGeom prst="rect">
                <a:avLst/>
              </a:prstGeom>
            </p:spPr>
            <p:txBody>
              <a:bodyPr anchor="ctr" rtlCol="false" tIns="50800" lIns="50800" bIns="50800" rIns="50800"/>
              <a:lstStyle/>
              <a:p>
                <a:pPr algn="ctr">
                  <a:lnSpc>
                    <a:spcPts val="5599"/>
                  </a:lnSpc>
                </a:pPr>
                <a:r>
                  <a:rPr lang="en-US" sz="3999" spc="443">
                    <a:solidFill>
                      <a:srgbClr val="FFFFFF"/>
                    </a:solidFill>
                    <a:latin typeface="Glacial Indifference"/>
                    <a:ea typeface="Glacial Indifference"/>
                    <a:cs typeface="Glacial Indifference"/>
                    <a:sym typeface="Glacial Indifference"/>
                  </a:rPr>
                  <a:t>2</a:t>
                </a:r>
              </a:p>
            </p:txBody>
          </p:sp>
        </p:grpSp>
        <p:sp>
          <p:nvSpPr>
            <p:cNvPr name="TextBox 19" id="19"/>
            <p:cNvSpPr txBox="true"/>
            <p:nvPr/>
          </p:nvSpPr>
          <p:spPr>
            <a:xfrm rot="0">
              <a:off x="0" y="172881"/>
              <a:ext cx="2014736" cy="1151043"/>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Blair</a:t>
              </a: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grpSp>
        <p:nvGrpSpPr>
          <p:cNvPr name="Group 2" id="2"/>
          <p:cNvGrpSpPr/>
          <p:nvPr/>
        </p:nvGrpSpPr>
        <p:grpSpPr>
          <a:xfrm rot="0">
            <a:off x="3921633" y="4419331"/>
            <a:ext cx="6172200" cy="3019044"/>
            <a:chOff x="0" y="0"/>
            <a:chExt cx="1625600" cy="795139"/>
          </a:xfrm>
        </p:grpSpPr>
        <p:sp>
          <p:nvSpPr>
            <p:cNvPr name="Freeform 3" id="3"/>
            <p:cNvSpPr/>
            <p:nvPr/>
          </p:nvSpPr>
          <p:spPr>
            <a:xfrm flipH="false" flipV="false" rot="0">
              <a:off x="0" y="0"/>
              <a:ext cx="1625600" cy="795139"/>
            </a:xfrm>
            <a:custGeom>
              <a:avLst/>
              <a:gdLst/>
              <a:ahLst/>
              <a:cxnLst/>
              <a:rect r="r" b="b" t="t" l="l"/>
              <a:pathLst>
                <a:path h="795139" w="1625600">
                  <a:moveTo>
                    <a:pt x="40138" y="0"/>
                  </a:moveTo>
                  <a:lnTo>
                    <a:pt x="1585462" y="0"/>
                  </a:lnTo>
                  <a:cubicBezTo>
                    <a:pt x="1607629" y="0"/>
                    <a:pt x="1625600" y="17971"/>
                    <a:pt x="1625600" y="40138"/>
                  </a:cubicBezTo>
                  <a:lnTo>
                    <a:pt x="1625600" y="755001"/>
                  </a:lnTo>
                  <a:cubicBezTo>
                    <a:pt x="1625600" y="777169"/>
                    <a:pt x="1607629" y="795139"/>
                    <a:pt x="1585462" y="795139"/>
                  </a:cubicBezTo>
                  <a:lnTo>
                    <a:pt x="40138" y="795139"/>
                  </a:lnTo>
                  <a:cubicBezTo>
                    <a:pt x="17971" y="795139"/>
                    <a:pt x="0" y="777169"/>
                    <a:pt x="0" y="755001"/>
                  </a:cubicBezTo>
                  <a:lnTo>
                    <a:pt x="0" y="40138"/>
                  </a:lnTo>
                  <a:cubicBezTo>
                    <a:pt x="0" y="17971"/>
                    <a:pt x="17971" y="0"/>
                    <a:pt x="40138" y="0"/>
                  </a:cubicBezTo>
                  <a:close/>
                </a:path>
              </a:pathLst>
            </a:custGeom>
            <a:solidFill>
              <a:srgbClr val="5A51B8"/>
            </a:solidFill>
          </p:spPr>
        </p:sp>
        <p:sp>
          <p:nvSpPr>
            <p:cNvPr name="TextBox 4" id="4"/>
            <p:cNvSpPr txBox="true"/>
            <p:nvPr/>
          </p:nvSpPr>
          <p:spPr>
            <a:xfrm>
              <a:off x="0" y="-85725"/>
              <a:ext cx="1625600" cy="880864"/>
            </a:xfrm>
            <a:prstGeom prst="rect">
              <a:avLst/>
            </a:prstGeom>
          </p:spPr>
          <p:txBody>
            <a:bodyPr anchor="ctr" rtlCol="false" tIns="127000" lIns="127000" bIns="127000" rIns="127000"/>
            <a:lstStyle/>
            <a:p>
              <a:pPr algn="ctr">
                <a:lnSpc>
                  <a:spcPts val="5599"/>
                </a:lnSpc>
              </a:pPr>
              <a:r>
                <a:rPr lang="en-US" sz="3999" spc="443">
                  <a:solidFill>
                    <a:srgbClr val="FFFFFF"/>
                  </a:solidFill>
                  <a:latin typeface="Glacial Indifference"/>
                  <a:ea typeface="Glacial Indifference"/>
                  <a:cs typeface="Glacial Indifference"/>
                  <a:sym typeface="Glacial Indifference"/>
                </a:rPr>
                <a:t>“I don’t want to add a friend if I don’t know anything about them.”</a:t>
              </a:r>
            </a:p>
          </p:txBody>
        </p:sp>
      </p:grpSp>
      <p:sp>
        <p:nvSpPr>
          <p:cNvPr name="Freeform 5" id="5"/>
          <p:cNvSpPr/>
          <p:nvPr/>
        </p:nvSpPr>
        <p:spPr>
          <a:xfrm flipH="false" flipV="false" rot="0">
            <a:off x="11548451" y="2849782"/>
            <a:ext cx="5041904" cy="6695680"/>
          </a:xfrm>
          <a:custGeom>
            <a:avLst/>
            <a:gdLst/>
            <a:ahLst/>
            <a:cxnLst/>
            <a:rect r="r" b="b" t="t" l="l"/>
            <a:pathLst>
              <a:path h="6695680" w="5041904">
                <a:moveTo>
                  <a:pt x="0" y="0"/>
                </a:moveTo>
                <a:lnTo>
                  <a:pt x="5041904" y="0"/>
                </a:lnTo>
                <a:lnTo>
                  <a:pt x="5041904" y="6695680"/>
                </a:lnTo>
                <a:lnTo>
                  <a:pt x="0" y="6695680"/>
                </a:lnTo>
                <a:lnTo>
                  <a:pt x="0" y="0"/>
                </a:lnTo>
                <a:close/>
              </a:path>
            </a:pathLst>
          </a:custGeom>
          <a:blipFill>
            <a:blip r:embed="rId3"/>
            <a:stretch>
              <a:fillRect l="-24192" t="-3340" r="-58789" b="0"/>
            </a:stretch>
          </a:blipFill>
        </p:spPr>
      </p:sp>
      <p:sp>
        <p:nvSpPr>
          <p:cNvPr name="TextBox 6" id="6"/>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Test Results - Efficiency </a:t>
            </a:r>
          </a:p>
        </p:txBody>
      </p:sp>
      <p:sp>
        <p:nvSpPr>
          <p:cNvPr name="TextBox 7" id="7"/>
          <p:cNvSpPr txBox="true"/>
          <p:nvPr/>
        </p:nvSpPr>
        <p:spPr>
          <a:xfrm rot="0">
            <a:off x="3635157" y="2145029"/>
            <a:ext cx="11017687" cy="490855"/>
          </a:xfrm>
          <a:prstGeom prst="rect">
            <a:avLst/>
          </a:prstGeom>
        </p:spPr>
        <p:txBody>
          <a:bodyPr anchor="t" rtlCol="false" tIns="0" lIns="0" bIns="0" rIns="0">
            <a:spAutoFit/>
          </a:bodyPr>
          <a:lstStyle/>
          <a:p>
            <a:pPr algn="ctr">
              <a:lnSpc>
                <a:spcPts val="3919"/>
              </a:lnSpc>
            </a:pPr>
            <a:r>
              <a:rPr lang="en-US" sz="2799">
                <a:solidFill>
                  <a:srgbClr val="272665"/>
                </a:solidFill>
                <a:latin typeface="Glacial Indifference"/>
                <a:ea typeface="Glacial Indifference"/>
                <a:cs typeface="Glacial Indifference"/>
                <a:sym typeface="Glacial Indifference"/>
              </a:rPr>
              <a:t>Scale of 1-5, how easy was it complete the last task</a:t>
            </a:r>
          </a:p>
        </p:txBody>
      </p:sp>
      <p:sp>
        <p:nvSpPr>
          <p:cNvPr name="TextBox 8" id="8"/>
          <p:cNvSpPr txBox="true"/>
          <p:nvPr/>
        </p:nvSpPr>
        <p:spPr>
          <a:xfrm rot="0">
            <a:off x="1160868" y="5310527"/>
            <a:ext cx="1511052" cy="887095"/>
          </a:xfrm>
          <a:prstGeom prst="rect">
            <a:avLst/>
          </a:prstGeom>
        </p:spPr>
        <p:txBody>
          <a:bodyPr anchor="t" rtlCol="false" tIns="0" lIns="0" bIns="0" rIns="0">
            <a:spAutoFit/>
          </a:bodyPr>
          <a:lstStyle/>
          <a:p>
            <a:pPr algn="ctr" marL="0" indent="0" lvl="0">
              <a:lnSpc>
                <a:spcPts val="7279"/>
              </a:lnSpc>
              <a:spcBef>
                <a:spcPct val="0"/>
              </a:spcBef>
            </a:pPr>
            <a:r>
              <a:rPr lang="en-US" b="true" sz="5199">
                <a:solidFill>
                  <a:srgbClr val="000000"/>
                </a:solidFill>
                <a:latin typeface="Canva Sans Bold"/>
                <a:ea typeface="Canva Sans Bold"/>
                <a:cs typeface="Canva Sans Bold"/>
                <a:sym typeface="Canva Sans Bold"/>
              </a:rPr>
              <a:t>Blair</a:t>
            </a:r>
          </a:p>
        </p:txBody>
      </p:sp>
    </p:spTree>
  </p:cSld>
  <p:clrMapOvr>
    <a:masterClrMapping/>
  </p:clrMapOvr>
</p:sld>
</file>

<file path=ppt/slides/slide23.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466725"/>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Discussion</a:t>
            </a:r>
          </a:p>
        </p:txBody>
      </p:sp>
      <p:sp>
        <p:nvSpPr>
          <p:cNvPr name="TextBox 3" id="3"/>
          <p:cNvSpPr txBox="true"/>
          <p:nvPr/>
        </p:nvSpPr>
        <p:spPr>
          <a:xfrm rot="0">
            <a:off x="385899" y="3949092"/>
            <a:ext cx="3236780" cy="713628"/>
          </a:xfrm>
          <a:prstGeom prst="rect">
            <a:avLst/>
          </a:prstGeom>
        </p:spPr>
        <p:txBody>
          <a:bodyPr anchor="t" rtlCol="false" tIns="0" lIns="0" bIns="0" rIns="0">
            <a:spAutoFit/>
          </a:bodyPr>
          <a:lstStyle/>
          <a:p>
            <a:pPr algn="ctr" marL="0" indent="0" lvl="0">
              <a:lnSpc>
                <a:spcPts val="5860"/>
              </a:lnSpc>
              <a:spcBef>
                <a:spcPct val="0"/>
              </a:spcBef>
            </a:pPr>
            <a:r>
              <a:rPr lang="en-US" b="true" sz="4185">
                <a:solidFill>
                  <a:srgbClr val="000000"/>
                </a:solidFill>
                <a:latin typeface="Canva Sans Bold"/>
                <a:ea typeface="Canva Sans Bold"/>
                <a:cs typeface="Canva Sans Bold"/>
                <a:sym typeface="Canva Sans Bold"/>
              </a:rPr>
              <a:t>Implications</a:t>
            </a:r>
          </a:p>
        </p:txBody>
      </p:sp>
      <p:grpSp>
        <p:nvGrpSpPr>
          <p:cNvPr name="Group 4" id="4"/>
          <p:cNvGrpSpPr/>
          <p:nvPr/>
        </p:nvGrpSpPr>
        <p:grpSpPr>
          <a:xfrm rot="0">
            <a:off x="4150039" y="3410471"/>
            <a:ext cx="13459653" cy="2314194"/>
            <a:chOff x="0" y="0"/>
            <a:chExt cx="4403688" cy="757151"/>
          </a:xfrm>
        </p:grpSpPr>
        <p:sp>
          <p:nvSpPr>
            <p:cNvPr name="Freeform 5" id="5"/>
            <p:cNvSpPr/>
            <p:nvPr/>
          </p:nvSpPr>
          <p:spPr>
            <a:xfrm flipH="false" flipV="false" rot="0">
              <a:off x="0" y="0"/>
              <a:ext cx="4403688" cy="757151"/>
            </a:xfrm>
            <a:custGeom>
              <a:avLst/>
              <a:gdLst/>
              <a:ahLst/>
              <a:cxnLst/>
              <a:rect r="r" b="b" t="t" l="l"/>
              <a:pathLst>
                <a:path h="757151" w="4403688">
                  <a:moveTo>
                    <a:pt x="18406" y="0"/>
                  </a:moveTo>
                  <a:lnTo>
                    <a:pt x="4385282" y="0"/>
                  </a:lnTo>
                  <a:cubicBezTo>
                    <a:pt x="4395447" y="0"/>
                    <a:pt x="4403688" y="8241"/>
                    <a:pt x="4403688" y="18406"/>
                  </a:cubicBezTo>
                  <a:lnTo>
                    <a:pt x="4403688" y="738745"/>
                  </a:lnTo>
                  <a:cubicBezTo>
                    <a:pt x="4403688" y="743626"/>
                    <a:pt x="4401749" y="748308"/>
                    <a:pt x="4398297" y="751760"/>
                  </a:cubicBezTo>
                  <a:cubicBezTo>
                    <a:pt x="4394845" y="755212"/>
                    <a:pt x="4390163" y="757151"/>
                    <a:pt x="4385282" y="757151"/>
                  </a:cubicBezTo>
                  <a:lnTo>
                    <a:pt x="18406" y="757151"/>
                  </a:lnTo>
                  <a:cubicBezTo>
                    <a:pt x="13525" y="757151"/>
                    <a:pt x="8843" y="755212"/>
                    <a:pt x="5391" y="751760"/>
                  </a:cubicBezTo>
                  <a:cubicBezTo>
                    <a:pt x="1939" y="748308"/>
                    <a:pt x="0" y="743626"/>
                    <a:pt x="0" y="738745"/>
                  </a:cubicBezTo>
                  <a:lnTo>
                    <a:pt x="0" y="18406"/>
                  </a:lnTo>
                  <a:cubicBezTo>
                    <a:pt x="0" y="8241"/>
                    <a:pt x="8241" y="0"/>
                    <a:pt x="18406" y="0"/>
                  </a:cubicBezTo>
                  <a:close/>
                </a:path>
              </a:pathLst>
            </a:custGeom>
            <a:solidFill>
              <a:srgbClr val="5A51B8"/>
            </a:solidFill>
          </p:spPr>
        </p:sp>
        <p:sp>
          <p:nvSpPr>
            <p:cNvPr name="TextBox 6" id="6"/>
            <p:cNvSpPr txBox="true"/>
            <p:nvPr/>
          </p:nvSpPr>
          <p:spPr>
            <a:xfrm>
              <a:off x="0" y="-85725"/>
              <a:ext cx="4403688" cy="842876"/>
            </a:xfrm>
            <a:prstGeom prst="rect">
              <a:avLst/>
            </a:prstGeom>
          </p:spPr>
          <p:txBody>
            <a:bodyPr anchor="ctr" rtlCol="false" tIns="127000" lIns="127000" bIns="127000" rIns="127000"/>
            <a:lstStyle/>
            <a:p>
              <a:pPr algn="ctr">
                <a:lnSpc>
                  <a:spcPts val="5599"/>
                </a:lnSpc>
              </a:pPr>
              <a:r>
                <a:rPr lang="en-US" sz="3999" spc="443">
                  <a:solidFill>
                    <a:srgbClr val="FFFFFF"/>
                  </a:solidFill>
                  <a:latin typeface="Glacial Indifference"/>
                  <a:ea typeface="Glacial Indifference"/>
                  <a:cs typeface="Glacial Indifference"/>
                  <a:sym typeface="Glacial Indifference"/>
                </a:rPr>
                <a:t>Catastrophic issue: social safety and trust. </a:t>
              </a:r>
            </a:p>
            <a:p>
              <a:pPr algn="ctr">
                <a:lnSpc>
                  <a:spcPts val="5599"/>
                </a:lnSpc>
              </a:pPr>
              <a:r>
                <a:rPr lang="en-US" sz="3999" spc="443">
                  <a:solidFill>
                    <a:srgbClr val="FFFFFF"/>
                  </a:solidFill>
                  <a:latin typeface="Glacial Indifference"/>
                  <a:ea typeface="Glacial Indifference"/>
                  <a:cs typeface="Glacial Indifference"/>
                  <a:sym typeface="Glacial Indifference"/>
                </a:rPr>
                <a:t>Blair refused to add a friend without knowing more about the person.</a:t>
              </a:r>
            </a:p>
          </p:txBody>
        </p:sp>
      </p:grpSp>
      <p:sp>
        <p:nvSpPr>
          <p:cNvPr name="TextBox 7" id="7"/>
          <p:cNvSpPr txBox="true"/>
          <p:nvPr/>
        </p:nvSpPr>
        <p:spPr>
          <a:xfrm rot="0">
            <a:off x="895371" y="6544040"/>
            <a:ext cx="2217836" cy="713628"/>
          </a:xfrm>
          <a:prstGeom prst="rect">
            <a:avLst/>
          </a:prstGeom>
        </p:spPr>
        <p:txBody>
          <a:bodyPr anchor="t" rtlCol="false" tIns="0" lIns="0" bIns="0" rIns="0">
            <a:spAutoFit/>
          </a:bodyPr>
          <a:lstStyle/>
          <a:p>
            <a:pPr algn="ctr" marL="0" indent="0" lvl="0">
              <a:lnSpc>
                <a:spcPts val="5860"/>
              </a:lnSpc>
              <a:spcBef>
                <a:spcPct val="0"/>
              </a:spcBef>
            </a:pPr>
            <a:r>
              <a:rPr lang="en-US" b="true" sz="4185">
                <a:solidFill>
                  <a:srgbClr val="000000"/>
                </a:solidFill>
                <a:latin typeface="Canva Sans Bold"/>
                <a:ea typeface="Canva Sans Bold"/>
                <a:cs typeface="Canva Sans Bold"/>
                <a:sym typeface="Canva Sans Bold"/>
              </a:rPr>
              <a:t>Changes</a:t>
            </a:r>
          </a:p>
        </p:txBody>
      </p:sp>
      <p:grpSp>
        <p:nvGrpSpPr>
          <p:cNvPr name="Group 8" id="8"/>
          <p:cNvGrpSpPr/>
          <p:nvPr/>
        </p:nvGrpSpPr>
        <p:grpSpPr>
          <a:xfrm rot="0">
            <a:off x="4150039" y="6053507"/>
            <a:ext cx="13459653" cy="1770895"/>
            <a:chOff x="0" y="0"/>
            <a:chExt cx="4403688" cy="579396"/>
          </a:xfrm>
        </p:grpSpPr>
        <p:sp>
          <p:nvSpPr>
            <p:cNvPr name="Freeform 9" id="9"/>
            <p:cNvSpPr/>
            <p:nvPr/>
          </p:nvSpPr>
          <p:spPr>
            <a:xfrm flipH="false" flipV="false" rot="0">
              <a:off x="0" y="0"/>
              <a:ext cx="4403688" cy="579396"/>
            </a:xfrm>
            <a:custGeom>
              <a:avLst/>
              <a:gdLst/>
              <a:ahLst/>
              <a:cxnLst/>
              <a:rect r="r" b="b" t="t" l="l"/>
              <a:pathLst>
                <a:path h="579396" w="4403688">
                  <a:moveTo>
                    <a:pt x="18406" y="0"/>
                  </a:moveTo>
                  <a:lnTo>
                    <a:pt x="4385282" y="0"/>
                  </a:lnTo>
                  <a:cubicBezTo>
                    <a:pt x="4395447" y="0"/>
                    <a:pt x="4403688" y="8241"/>
                    <a:pt x="4403688" y="18406"/>
                  </a:cubicBezTo>
                  <a:lnTo>
                    <a:pt x="4403688" y="560990"/>
                  </a:lnTo>
                  <a:cubicBezTo>
                    <a:pt x="4403688" y="565871"/>
                    <a:pt x="4401749" y="570553"/>
                    <a:pt x="4398297" y="574005"/>
                  </a:cubicBezTo>
                  <a:cubicBezTo>
                    <a:pt x="4394845" y="577457"/>
                    <a:pt x="4390163" y="579396"/>
                    <a:pt x="4385282" y="579396"/>
                  </a:cubicBezTo>
                  <a:lnTo>
                    <a:pt x="18406" y="579396"/>
                  </a:lnTo>
                  <a:cubicBezTo>
                    <a:pt x="8241" y="579396"/>
                    <a:pt x="0" y="571155"/>
                    <a:pt x="0" y="560990"/>
                  </a:cubicBezTo>
                  <a:lnTo>
                    <a:pt x="0" y="18406"/>
                  </a:lnTo>
                  <a:cubicBezTo>
                    <a:pt x="0" y="8241"/>
                    <a:pt x="8241" y="0"/>
                    <a:pt x="18406" y="0"/>
                  </a:cubicBezTo>
                  <a:close/>
                </a:path>
              </a:pathLst>
            </a:custGeom>
            <a:solidFill>
              <a:srgbClr val="5A51B8"/>
            </a:solidFill>
          </p:spPr>
        </p:sp>
        <p:sp>
          <p:nvSpPr>
            <p:cNvPr name="TextBox 10" id="10"/>
            <p:cNvSpPr txBox="true"/>
            <p:nvPr/>
          </p:nvSpPr>
          <p:spPr>
            <a:xfrm>
              <a:off x="0" y="-85725"/>
              <a:ext cx="4403688" cy="665121"/>
            </a:xfrm>
            <a:prstGeom prst="rect">
              <a:avLst/>
            </a:prstGeom>
          </p:spPr>
          <p:txBody>
            <a:bodyPr anchor="ctr" rtlCol="false" tIns="127000" lIns="127000" bIns="127000" rIns="127000"/>
            <a:lstStyle/>
            <a:p>
              <a:pPr algn="ctr">
                <a:lnSpc>
                  <a:spcPts val="5599"/>
                </a:lnSpc>
              </a:pPr>
              <a:r>
                <a:rPr lang="en-US" sz="3999" spc="443">
                  <a:solidFill>
                    <a:srgbClr val="FFFFFF"/>
                  </a:solidFill>
                  <a:latin typeface="Glacial Indifference"/>
                  <a:ea typeface="Glacial Indifference"/>
                  <a:cs typeface="Glacial Indifference"/>
                  <a:sym typeface="Glacial Indifference"/>
                </a:rPr>
                <a:t>Implement a user reputation system (ratings and reviews) and a report feature.</a:t>
              </a:r>
            </a:p>
          </p:txBody>
        </p:sp>
      </p:grpSp>
      <p:grpSp>
        <p:nvGrpSpPr>
          <p:cNvPr name="Group 11" id="11"/>
          <p:cNvGrpSpPr/>
          <p:nvPr/>
        </p:nvGrpSpPr>
        <p:grpSpPr>
          <a:xfrm rot="0">
            <a:off x="4150039" y="8039093"/>
            <a:ext cx="13459653" cy="1770895"/>
            <a:chOff x="0" y="0"/>
            <a:chExt cx="4403688" cy="579396"/>
          </a:xfrm>
        </p:grpSpPr>
        <p:sp>
          <p:nvSpPr>
            <p:cNvPr name="Freeform 12" id="12"/>
            <p:cNvSpPr/>
            <p:nvPr/>
          </p:nvSpPr>
          <p:spPr>
            <a:xfrm flipH="false" flipV="false" rot="0">
              <a:off x="0" y="0"/>
              <a:ext cx="4403688" cy="579396"/>
            </a:xfrm>
            <a:custGeom>
              <a:avLst/>
              <a:gdLst/>
              <a:ahLst/>
              <a:cxnLst/>
              <a:rect r="r" b="b" t="t" l="l"/>
              <a:pathLst>
                <a:path h="579396" w="4403688">
                  <a:moveTo>
                    <a:pt x="18406" y="0"/>
                  </a:moveTo>
                  <a:lnTo>
                    <a:pt x="4385282" y="0"/>
                  </a:lnTo>
                  <a:cubicBezTo>
                    <a:pt x="4395447" y="0"/>
                    <a:pt x="4403688" y="8241"/>
                    <a:pt x="4403688" y="18406"/>
                  </a:cubicBezTo>
                  <a:lnTo>
                    <a:pt x="4403688" y="560990"/>
                  </a:lnTo>
                  <a:cubicBezTo>
                    <a:pt x="4403688" y="565871"/>
                    <a:pt x="4401749" y="570553"/>
                    <a:pt x="4398297" y="574005"/>
                  </a:cubicBezTo>
                  <a:cubicBezTo>
                    <a:pt x="4394845" y="577457"/>
                    <a:pt x="4390163" y="579396"/>
                    <a:pt x="4385282" y="579396"/>
                  </a:cubicBezTo>
                  <a:lnTo>
                    <a:pt x="18406" y="579396"/>
                  </a:lnTo>
                  <a:cubicBezTo>
                    <a:pt x="8241" y="579396"/>
                    <a:pt x="0" y="571155"/>
                    <a:pt x="0" y="560990"/>
                  </a:cubicBezTo>
                  <a:lnTo>
                    <a:pt x="0" y="18406"/>
                  </a:lnTo>
                  <a:cubicBezTo>
                    <a:pt x="0" y="8241"/>
                    <a:pt x="8241" y="0"/>
                    <a:pt x="18406" y="0"/>
                  </a:cubicBezTo>
                  <a:close/>
                </a:path>
              </a:pathLst>
            </a:custGeom>
            <a:solidFill>
              <a:srgbClr val="5A51B8"/>
            </a:solidFill>
          </p:spPr>
        </p:sp>
        <p:sp>
          <p:nvSpPr>
            <p:cNvPr name="TextBox 13" id="13"/>
            <p:cNvSpPr txBox="true"/>
            <p:nvPr/>
          </p:nvSpPr>
          <p:spPr>
            <a:xfrm>
              <a:off x="0" y="-85725"/>
              <a:ext cx="4403688" cy="665121"/>
            </a:xfrm>
            <a:prstGeom prst="rect">
              <a:avLst/>
            </a:prstGeom>
          </p:spPr>
          <p:txBody>
            <a:bodyPr anchor="ctr" rtlCol="false" tIns="127000" lIns="127000" bIns="127000" rIns="127000"/>
            <a:lstStyle/>
            <a:p>
              <a:pPr algn="ctr">
                <a:lnSpc>
                  <a:spcPts val="5599"/>
                </a:lnSpc>
              </a:pPr>
              <a:r>
                <a:rPr lang="en-US" sz="3999" spc="443">
                  <a:solidFill>
                    <a:srgbClr val="FFFFFF"/>
                  </a:solidFill>
                  <a:latin typeface="Glacial Indifference"/>
                  <a:ea typeface="Glacial Indifference"/>
                  <a:cs typeface="Glacial Indifference"/>
                  <a:sym typeface="Glacial Indifference"/>
                </a:rPr>
                <a:t>Will physically meeting the person during a crawl create more trust?</a:t>
              </a:r>
            </a:p>
          </p:txBody>
        </p:sp>
      </p:grpSp>
      <p:sp>
        <p:nvSpPr>
          <p:cNvPr name="TextBox 14" id="14"/>
          <p:cNvSpPr txBox="true"/>
          <p:nvPr/>
        </p:nvSpPr>
        <p:spPr>
          <a:xfrm rot="0">
            <a:off x="0" y="8157751"/>
            <a:ext cx="3874024" cy="1457380"/>
          </a:xfrm>
          <a:prstGeom prst="rect">
            <a:avLst/>
          </a:prstGeom>
        </p:spPr>
        <p:txBody>
          <a:bodyPr anchor="t" rtlCol="false" tIns="0" lIns="0" bIns="0" rIns="0">
            <a:spAutoFit/>
          </a:bodyPr>
          <a:lstStyle/>
          <a:p>
            <a:pPr algn="ctr" marL="0" indent="0" lvl="0">
              <a:lnSpc>
                <a:spcPts val="5860"/>
              </a:lnSpc>
              <a:spcBef>
                <a:spcPct val="0"/>
              </a:spcBef>
            </a:pPr>
            <a:r>
              <a:rPr lang="en-US" b="true" sz="4185">
                <a:solidFill>
                  <a:srgbClr val="000000"/>
                </a:solidFill>
                <a:latin typeface="Canva Sans Bold"/>
                <a:ea typeface="Canva Sans Bold"/>
                <a:cs typeface="Canva Sans Bold"/>
                <a:sym typeface="Canva Sans Bold"/>
              </a:rPr>
              <a:t>What Testing didn’t Reveal</a:t>
            </a:r>
          </a:p>
        </p:txBody>
      </p:sp>
      <p:grpSp>
        <p:nvGrpSpPr>
          <p:cNvPr name="Group 15" id="15"/>
          <p:cNvGrpSpPr/>
          <p:nvPr/>
        </p:nvGrpSpPr>
        <p:grpSpPr>
          <a:xfrm rot="0">
            <a:off x="736658" y="2244724"/>
            <a:ext cx="16873034" cy="836905"/>
            <a:chOff x="0" y="0"/>
            <a:chExt cx="4443927" cy="220419"/>
          </a:xfrm>
        </p:grpSpPr>
        <p:sp>
          <p:nvSpPr>
            <p:cNvPr name="Freeform 16" id="16"/>
            <p:cNvSpPr/>
            <p:nvPr/>
          </p:nvSpPr>
          <p:spPr>
            <a:xfrm flipH="false" flipV="false" rot="0">
              <a:off x="0" y="0"/>
              <a:ext cx="4443926" cy="220419"/>
            </a:xfrm>
            <a:custGeom>
              <a:avLst/>
              <a:gdLst/>
              <a:ahLst/>
              <a:cxnLst/>
              <a:rect r="r" b="b" t="t" l="l"/>
              <a:pathLst>
                <a:path h="220419" w="4443926">
                  <a:moveTo>
                    <a:pt x="14683" y="0"/>
                  </a:moveTo>
                  <a:lnTo>
                    <a:pt x="4429244" y="0"/>
                  </a:lnTo>
                  <a:cubicBezTo>
                    <a:pt x="4433138" y="0"/>
                    <a:pt x="4436873" y="1547"/>
                    <a:pt x="4439626" y="4300"/>
                  </a:cubicBezTo>
                  <a:cubicBezTo>
                    <a:pt x="4442380" y="7054"/>
                    <a:pt x="4443926" y="10789"/>
                    <a:pt x="4443926" y="14683"/>
                  </a:cubicBezTo>
                  <a:lnTo>
                    <a:pt x="4443926" y="205737"/>
                  </a:lnTo>
                  <a:cubicBezTo>
                    <a:pt x="4443926" y="209631"/>
                    <a:pt x="4442380" y="213365"/>
                    <a:pt x="4439626" y="216119"/>
                  </a:cubicBezTo>
                  <a:cubicBezTo>
                    <a:pt x="4436873" y="218872"/>
                    <a:pt x="4433138" y="220419"/>
                    <a:pt x="4429244" y="220419"/>
                  </a:cubicBezTo>
                  <a:lnTo>
                    <a:pt x="14683" y="220419"/>
                  </a:lnTo>
                  <a:cubicBezTo>
                    <a:pt x="6574" y="220419"/>
                    <a:pt x="0" y="213846"/>
                    <a:pt x="0" y="205737"/>
                  </a:cubicBezTo>
                  <a:lnTo>
                    <a:pt x="0" y="14683"/>
                  </a:lnTo>
                  <a:cubicBezTo>
                    <a:pt x="0" y="6574"/>
                    <a:pt x="6574" y="0"/>
                    <a:pt x="14683" y="0"/>
                  </a:cubicBezTo>
                  <a:close/>
                </a:path>
              </a:pathLst>
            </a:custGeom>
            <a:solidFill>
              <a:srgbClr val="5A51B8"/>
            </a:solidFill>
          </p:spPr>
        </p:sp>
        <p:sp>
          <p:nvSpPr>
            <p:cNvPr name="TextBox 17" id="17"/>
            <p:cNvSpPr txBox="true"/>
            <p:nvPr/>
          </p:nvSpPr>
          <p:spPr>
            <a:xfrm>
              <a:off x="0" y="-66675"/>
              <a:ext cx="4443927" cy="287094"/>
            </a:xfrm>
            <a:prstGeom prst="rect">
              <a:avLst/>
            </a:prstGeom>
          </p:spPr>
          <p:txBody>
            <a:bodyPr anchor="ctr" rtlCol="false" tIns="127000" lIns="127000" bIns="127000" rIns="127000"/>
            <a:lstStyle/>
            <a:p>
              <a:pPr algn="ctr">
                <a:lnSpc>
                  <a:spcPts val="5040"/>
                </a:lnSpc>
              </a:pPr>
              <a:r>
                <a:rPr lang="en-US" sz="3600" spc="399">
                  <a:solidFill>
                    <a:srgbClr val="FFFFFF"/>
                  </a:solidFill>
                  <a:latin typeface="Glacial Indifference"/>
                  <a:ea typeface="Glacial Indifference"/>
                  <a:cs typeface="Glacial Indifference"/>
                  <a:sym typeface="Glacial Indifference"/>
                </a:rPr>
                <a:t>“I don’t want to add a friend if I don’t know anything about them.”</a:t>
              </a:r>
            </a:p>
          </p:txBody>
        </p:sp>
      </p:grpSp>
    </p:spTree>
  </p:cSld>
  <p:clrMapOvr>
    <a:masterClrMapping/>
  </p:clrMapOvr>
</p:sld>
</file>

<file path=ppt/slides/slide24.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466725"/>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Discussion</a:t>
            </a:r>
          </a:p>
        </p:txBody>
      </p:sp>
      <p:sp>
        <p:nvSpPr>
          <p:cNvPr name="TextBox 3" id="3"/>
          <p:cNvSpPr txBox="true"/>
          <p:nvPr/>
        </p:nvSpPr>
        <p:spPr>
          <a:xfrm rot="0">
            <a:off x="385899" y="4748586"/>
            <a:ext cx="3236780" cy="713628"/>
          </a:xfrm>
          <a:prstGeom prst="rect">
            <a:avLst/>
          </a:prstGeom>
        </p:spPr>
        <p:txBody>
          <a:bodyPr anchor="t" rtlCol="false" tIns="0" lIns="0" bIns="0" rIns="0">
            <a:spAutoFit/>
          </a:bodyPr>
          <a:lstStyle/>
          <a:p>
            <a:pPr algn="ctr" marL="0" indent="0" lvl="0">
              <a:lnSpc>
                <a:spcPts val="5860"/>
              </a:lnSpc>
              <a:spcBef>
                <a:spcPct val="0"/>
              </a:spcBef>
            </a:pPr>
            <a:r>
              <a:rPr lang="en-US" b="true" sz="4185">
                <a:solidFill>
                  <a:srgbClr val="000000"/>
                </a:solidFill>
                <a:latin typeface="Canva Sans Bold"/>
                <a:ea typeface="Canva Sans Bold"/>
                <a:cs typeface="Canva Sans Bold"/>
                <a:sym typeface="Canva Sans Bold"/>
              </a:rPr>
              <a:t>Implications</a:t>
            </a:r>
          </a:p>
        </p:txBody>
      </p:sp>
      <p:grpSp>
        <p:nvGrpSpPr>
          <p:cNvPr name="Group 4" id="4"/>
          <p:cNvGrpSpPr/>
          <p:nvPr/>
        </p:nvGrpSpPr>
        <p:grpSpPr>
          <a:xfrm rot="0">
            <a:off x="4150039" y="4497212"/>
            <a:ext cx="13459653" cy="1609344"/>
            <a:chOff x="0" y="0"/>
            <a:chExt cx="4403688" cy="526540"/>
          </a:xfrm>
        </p:grpSpPr>
        <p:sp>
          <p:nvSpPr>
            <p:cNvPr name="Freeform 5" id="5"/>
            <p:cNvSpPr/>
            <p:nvPr/>
          </p:nvSpPr>
          <p:spPr>
            <a:xfrm flipH="false" flipV="false" rot="0">
              <a:off x="0" y="0"/>
              <a:ext cx="4403688" cy="526540"/>
            </a:xfrm>
            <a:custGeom>
              <a:avLst/>
              <a:gdLst/>
              <a:ahLst/>
              <a:cxnLst/>
              <a:rect r="r" b="b" t="t" l="l"/>
              <a:pathLst>
                <a:path h="526540" w="4403688">
                  <a:moveTo>
                    <a:pt x="18406" y="0"/>
                  </a:moveTo>
                  <a:lnTo>
                    <a:pt x="4385282" y="0"/>
                  </a:lnTo>
                  <a:cubicBezTo>
                    <a:pt x="4395447" y="0"/>
                    <a:pt x="4403688" y="8241"/>
                    <a:pt x="4403688" y="18406"/>
                  </a:cubicBezTo>
                  <a:lnTo>
                    <a:pt x="4403688" y="508134"/>
                  </a:lnTo>
                  <a:cubicBezTo>
                    <a:pt x="4403688" y="513016"/>
                    <a:pt x="4401749" y="517697"/>
                    <a:pt x="4398297" y="521149"/>
                  </a:cubicBezTo>
                  <a:cubicBezTo>
                    <a:pt x="4394845" y="524601"/>
                    <a:pt x="4390163" y="526540"/>
                    <a:pt x="4385282" y="526540"/>
                  </a:cubicBezTo>
                  <a:lnTo>
                    <a:pt x="18406" y="526540"/>
                  </a:lnTo>
                  <a:cubicBezTo>
                    <a:pt x="8241" y="526540"/>
                    <a:pt x="0" y="518299"/>
                    <a:pt x="0" y="508134"/>
                  </a:cubicBezTo>
                  <a:lnTo>
                    <a:pt x="0" y="18406"/>
                  </a:lnTo>
                  <a:cubicBezTo>
                    <a:pt x="0" y="8241"/>
                    <a:pt x="8241" y="0"/>
                    <a:pt x="18406" y="0"/>
                  </a:cubicBezTo>
                  <a:close/>
                </a:path>
              </a:pathLst>
            </a:custGeom>
            <a:solidFill>
              <a:srgbClr val="5A51B8"/>
            </a:solidFill>
          </p:spPr>
        </p:sp>
        <p:sp>
          <p:nvSpPr>
            <p:cNvPr name="TextBox 6" id="6"/>
            <p:cNvSpPr txBox="true"/>
            <p:nvPr/>
          </p:nvSpPr>
          <p:spPr>
            <a:xfrm>
              <a:off x="0" y="-85725"/>
              <a:ext cx="4403688" cy="612265"/>
            </a:xfrm>
            <a:prstGeom prst="rect">
              <a:avLst/>
            </a:prstGeom>
          </p:spPr>
          <p:txBody>
            <a:bodyPr anchor="ctr" rtlCol="false" tIns="127000" lIns="127000" bIns="127000" rIns="127000"/>
            <a:lstStyle/>
            <a:p>
              <a:pPr algn="ctr">
                <a:lnSpc>
                  <a:spcPts val="5599"/>
                </a:lnSpc>
              </a:pPr>
              <a:r>
                <a:rPr lang="en-US" sz="3999" spc="443">
                  <a:solidFill>
                    <a:srgbClr val="FFFFFF"/>
                  </a:solidFill>
                  <a:latin typeface="Glacial Indifference"/>
                  <a:ea typeface="Glacial Indifference"/>
                  <a:cs typeface="Glacial Indifference"/>
                  <a:sym typeface="Glacial Indifference"/>
                </a:rPr>
                <a:t>Issue: Inconsistent / unnecessary buttons broke task flow and increased frustration. </a:t>
              </a:r>
            </a:p>
          </p:txBody>
        </p:sp>
      </p:grpSp>
      <p:sp>
        <p:nvSpPr>
          <p:cNvPr name="TextBox 7" id="7"/>
          <p:cNvSpPr txBox="true"/>
          <p:nvPr/>
        </p:nvSpPr>
        <p:spPr>
          <a:xfrm rot="0">
            <a:off x="895371" y="6597135"/>
            <a:ext cx="2217836" cy="713628"/>
          </a:xfrm>
          <a:prstGeom prst="rect">
            <a:avLst/>
          </a:prstGeom>
        </p:spPr>
        <p:txBody>
          <a:bodyPr anchor="t" rtlCol="false" tIns="0" lIns="0" bIns="0" rIns="0">
            <a:spAutoFit/>
          </a:bodyPr>
          <a:lstStyle/>
          <a:p>
            <a:pPr algn="ctr" marL="0" indent="0" lvl="0">
              <a:lnSpc>
                <a:spcPts val="5860"/>
              </a:lnSpc>
              <a:spcBef>
                <a:spcPct val="0"/>
              </a:spcBef>
            </a:pPr>
            <a:r>
              <a:rPr lang="en-US" b="true" sz="4185">
                <a:solidFill>
                  <a:srgbClr val="000000"/>
                </a:solidFill>
                <a:latin typeface="Canva Sans Bold"/>
                <a:ea typeface="Canva Sans Bold"/>
                <a:cs typeface="Canva Sans Bold"/>
                <a:sym typeface="Canva Sans Bold"/>
              </a:rPr>
              <a:t>Changes</a:t>
            </a:r>
          </a:p>
        </p:txBody>
      </p:sp>
      <p:grpSp>
        <p:nvGrpSpPr>
          <p:cNvPr name="Group 8" id="8"/>
          <p:cNvGrpSpPr/>
          <p:nvPr/>
        </p:nvGrpSpPr>
        <p:grpSpPr>
          <a:xfrm rot="0">
            <a:off x="4150039" y="6268152"/>
            <a:ext cx="13459653" cy="1609344"/>
            <a:chOff x="0" y="0"/>
            <a:chExt cx="4403688" cy="526540"/>
          </a:xfrm>
        </p:grpSpPr>
        <p:sp>
          <p:nvSpPr>
            <p:cNvPr name="Freeform 9" id="9"/>
            <p:cNvSpPr/>
            <p:nvPr/>
          </p:nvSpPr>
          <p:spPr>
            <a:xfrm flipH="false" flipV="false" rot="0">
              <a:off x="0" y="0"/>
              <a:ext cx="4403688" cy="526540"/>
            </a:xfrm>
            <a:custGeom>
              <a:avLst/>
              <a:gdLst/>
              <a:ahLst/>
              <a:cxnLst/>
              <a:rect r="r" b="b" t="t" l="l"/>
              <a:pathLst>
                <a:path h="526540" w="4403688">
                  <a:moveTo>
                    <a:pt x="18406" y="0"/>
                  </a:moveTo>
                  <a:lnTo>
                    <a:pt x="4385282" y="0"/>
                  </a:lnTo>
                  <a:cubicBezTo>
                    <a:pt x="4395447" y="0"/>
                    <a:pt x="4403688" y="8241"/>
                    <a:pt x="4403688" y="18406"/>
                  </a:cubicBezTo>
                  <a:lnTo>
                    <a:pt x="4403688" y="508134"/>
                  </a:lnTo>
                  <a:cubicBezTo>
                    <a:pt x="4403688" y="513016"/>
                    <a:pt x="4401749" y="517697"/>
                    <a:pt x="4398297" y="521149"/>
                  </a:cubicBezTo>
                  <a:cubicBezTo>
                    <a:pt x="4394845" y="524601"/>
                    <a:pt x="4390163" y="526540"/>
                    <a:pt x="4385282" y="526540"/>
                  </a:cubicBezTo>
                  <a:lnTo>
                    <a:pt x="18406" y="526540"/>
                  </a:lnTo>
                  <a:cubicBezTo>
                    <a:pt x="8241" y="526540"/>
                    <a:pt x="0" y="518299"/>
                    <a:pt x="0" y="508134"/>
                  </a:cubicBezTo>
                  <a:lnTo>
                    <a:pt x="0" y="18406"/>
                  </a:lnTo>
                  <a:cubicBezTo>
                    <a:pt x="0" y="8241"/>
                    <a:pt x="8241" y="0"/>
                    <a:pt x="18406" y="0"/>
                  </a:cubicBezTo>
                  <a:close/>
                </a:path>
              </a:pathLst>
            </a:custGeom>
            <a:solidFill>
              <a:srgbClr val="5A51B8"/>
            </a:solidFill>
          </p:spPr>
        </p:sp>
        <p:sp>
          <p:nvSpPr>
            <p:cNvPr name="TextBox 10" id="10"/>
            <p:cNvSpPr txBox="true"/>
            <p:nvPr/>
          </p:nvSpPr>
          <p:spPr>
            <a:xfrm>
              <a:off x="0" y="-85725"/>
              <a:ext cx="4403688" cy="612265"/>
            </a:xfrm>
            <a:prstGeom prst="rect">
              <a:avLst/>
            </a:prstGeom>
          </p:spPr>
          <p:txBody>
            <a:bodyPr anchor="ctr" rtlCol="false" tIns="127000" lIns="127000" bIns="127000" rIns="127000"/>
            <a:lstStyle/>
            <a:p>
              <a:pPr algn="ctr">
                <a:lnSpc>
                  <a:spcPts val="5599"/>
                </a:lnSpc>
              </a:pPr>
              <a:r>
                <a:rPr lang="en-US" sz="3999" spc="443">
                  <a:solidFill>
                    <a:srgbClr val="FFFFFF"/>
                  </a:solidFill>
                  <a:latin typeface="Glacial Indifference"/>
                  <a:ea typeface="Glacial Indifference"/>
                  <a:cs typeface="Glacial Indifference"/>
                  <a:sym typeface="Glacial Indifference"/>
                </a:rPr>
                <a:t>Simplify navigation by only keeping universal Back and Home buttons.</a:t>
              </a:r>
            </a:p>
          </p:txBody>
        </p:sp>
      </p:grpSp>
      <p:grpSp>
        <p:nvGrpSpPr>
          <p:cNvPr name="Group 11" id="11"/>
          <p:cNvGrpSpPr/>
          <p:nvPr/>
        </p:nvGrpSpPr>
        <p:grpSpPr>
          <a:xfrm rot="0">
            <a:off x="4150039" y="8039093"/>
            <a:ext cx="13459653" cy="1770895"/>
            <a:chOff x="0" y="0"/>
            <a:chExt cx="4403688" cy="579396"/>
          </a:xfrm>
        </p:grpSpPr>
        <p:sp>
          <p:nvSpPr>
            <p:cNvPr name="Freeform 12" id="12"/>
            <p:cNvSpPr/>
            <p:nvPr/>
          </p:nvSpPr>
          <p:spPr>
            <a:xfrm flipH="false" flipV="false" rot="0">
              <a:off x="0" y="0"/>
              <a:ext cx="4403688" cy="579396"/>
            </a:xfrm>
            <a:custGeom>
              <a:avLst/>
              <a:gdLst/>
              <a:ahLst/>
              <a:cxnLst/>
              <a:rect r="r" b="b" t="t" l="l"/>
              <a:pathLst>
                <a:path h="579396" w="4403688">
                  <a:moveTo>
                    <a:pt x="18406" y="0"/>
                  </a:moveTo>
                  <a:lnTo>
                    <a:pt x="4385282" y="0"/>
                  </a:lnTo>
                  <a:cubicBezTo>
                    <a:pt x="4395447" y="0"/>
                    <a:pt x="4403688" y="8241"/>
                    <a:pt x="4403688" y="18406"/>
                  </a:cubicBezTo>
                  <a:lnTo>
                    <a:pt x="4403688" y="560990"/>
                  </a:lnTo>
                  <a:cubicBezTo>
                    <a:pt x="4403688" y="565871"/>
                    <a:pt x="4401749" y="570553"/>
                    <a:pt x="4398297" y="574005"/>
                  </a:cubicBezTo>
                  <a:cubicBezTo>
                    <a:pt x="4394845" y="577457"/>
                    <a:pt x="4390163" y="579396"/>
                    <a:pt x="4385282" y="579396"/>
                  </a:cubicBezTo>
                  <a:lnTo>
                    <a:pt x="18406" y="579396"/>
                  </a:lnTo>
                  <a:cubicBezTo>
                    <a:pt x="8241" y="579396"/>
                    <a:pt x="0" y="571155"/>
                    <a:pt x="0" y="560990"/>
                  </a:cubicBezTo>
                  <a:lnTo>
                    <a:pt x="0" y="18406"/>
                  </a:lnTo>
                  <a:cubicBezTo>
                    <a:pt x="0" y="8241"/>
                    <a:pt x="8241" y="0"/>
                    <a:pt x="18406" y="0"/>
                  </a:cubicBezTo>
                  <a:close/>
                </a:path>
              </a:pathLst>
            </a:custGeom>
            <a:solidFill>
              <a:srgbClr val="5A51B8"/>
            </a:solidFill>
          </p:spPr>
        </p:sp>
        <p:sp>
          <p:nvSpPr>
            <p:cNvPr name="TextBox 13" id="13"/>
            <p:cNvSpPr txBox="true"/>
            <p:nvPr/>
          </p:nvSpPr>
          <p:spPr>
            <a:xfrm>
              <a:off x="0" y="-85725"/>
              <a:ext cx="4403688" cy="665121"/>
            </a:xfrm>
            <a:prstGeom prst="rect">
              <a:avLst/>
            </a:prstGeom>
          </p:spPr>
          <p:txBody>
            <a:bodyPr anchor="ctr" rtlCol="false" tIns="127000" lIns="127000" bIns="127000" rIns="127000"/>
            <a:lstStyle/>
            <a:p>
              <a:pPr algn="ctr">
                <a:lnSpc>
                  <a:spcPts val="5599"/>
                </a:lnSpc>
              </a:pPr>
              <a:r>
                <a:rPr lang="en-US" sz="3999" spc="443">
                  <a:solidFill>
                    <a:srgbClr val="FFFFFF"/>
                  </a:solidFill>
                  <a:latin typeface="Glacial Indifference"/>
                  <a:ea typeface="Glacial Indifference"/>
                  <a:cs typeface="Glacial Indifference"/>
                  <a:sym typeface="Glacial Indifference"/>
                </a:rPr>
                <a:t>Will platform specific gestures (such as back swipe on iOS) further confuse users?</a:t>
              </a:r>
            </a:p>
          </p:txBody>
        </p:sp>
      </p:grpSp>
      <p:sp>
        <p:nvSpPr>
          <p:cNvPr name="TextBox 14" id="14"/>
          <p:cNvSpPr txBox="true"/>
          <p:nvPr/>
        </p:nvSpPr>
        <p:spPr>
          <a:xfrm rot="0">
            <a:off x="0" y="8157751"/>
            <a:ext cx="3874024" cy="1457380"/>
          </a:xfrm>
          <a:prstGeom prst="rect">
            <a:avLst/>
          </a:prstGeom>
        </p:spPr>
        <p:txBody>
          <a:bodyPr anchor="t" rtlCol="false" tIns="0" lIns="0" bIns="0" rIns="0">
            <a:spAutoFit/>
          </a:bodyPr>
          <a:lstStyle/>
          <a:p>
            <a:pPr algn="ctr" marL="0" indent="0" lvl="0">
              <a:lnSpc>
                <a:spcPts val="5860"/>
              </a:lnSpc>
              <a:spcBef>
                <a:spcPct val="0"/>
              </a:spcBef>
            </a:pPr>
            <a:r>
              <a:rPr lang="en-US" b="true" sz="4185">
                <a:solidFill>
                  <a:srgbClr val="000000"/>
                </a:solidFill>
                <a:latin typeface="Canva Sans Bold"/>
                <a:ea typeface="Canva Sans Bold"/>
                <a:cs typeface="Canva Sans Bold"/>
                <a:sym typeface="Canva Sans Bold"/>
              </a:rPr>
              <a:t>What Testing didn’t Reveal</a:t>
            </a:r>
          </a:p>
        </p:txBody>
      </p:sp>
      <p:grpSp>
        <p:nvGrpSpPr>
          <p:cNvPr name="Group 15" id="15"/>
          <p:cNvGrpSpPr/>
          <p:nvPr/>
        </p:nvGrpSpPr>
        <p:grpSpPr>
          <a:xfrm rot="0">
            <a:off x="736658" y="2244724"/>
            <a:ext cx="16873034" cy="836905"/>
            <a:chOff x="0" y="0"/>
            <a:chExt cx="4443927" cy="220419"/>
          </a:xfrm>
        </p:grpSpPr>
        <p:sp>
          <p:nvSpPr>
            <p:cNvPr name="Freeform 16" id="16"/>
            <p:cNvSpPr/>
            <p:nvPr/>
          </p:nvSpPr>
          <p:spPr>
            <a:xfrm flipH="false" flipV="false" rot="0">
              <a:off x="0" y="0"/>
              <a:ext cx="4443926" cy="220419"/>
            </a:xfrm>
            <a:custGeom>
              <a:avLst/>
              <a:gdLst/>
              <a:ahLst/>
              <a:cxnLst/>
              <a:rect r="r" b="b" t="t" l="l"/>
              <a:pathLst>
                <a:path h="220419" w="4443926">
                  <a:moveTo>
                    <a:pt x="14683" y="0"/>
                  </a:moveTo>
                  <a:lnTo>
                    <a:pt x="4429244" y="0"/>
                  </a:lnTo>
                  <a:cubicBezTo>
                    <a:pt x="4433138" y="0"/>
                    <a:pt x="4436873" y="1547"/>
                    <a:pt x="4439626" y="4300"/>
                  </a:cubicBezTo>
                  <a:cubicBezTo>
                    <a:pt x="4442380" y="7054"/>
                    <a:pt x="4443926" y="10789"/>
                    <a:pt x="4443926" y="14683"/>
                  </a:cubicBezTo>
                  <a:lnTo>
                    <a:pt x="4443926" y="205737"/>
                  </a:lnTo>
                  <a:cubicBezTo>
                    <a:pt x="4443926" y="209631"/>
                    <a:pt x="4442380" y="213365"/>
                    <a:pt x="4439626" y="216119"/>
                  </a:cubicBezTo>
                  <a:cubicBezTo>
                    <a:pt x="4436873" y="218872"/>
                    <a:pt x="4433138" y="220419"/>
                    <a:pt x="4429244" y="220419"/>
                  </a:cubicBezTo>
                  <a:lnTo>
                    <a:pt x="14683" y="220419"/>
                  </a:lnTo>
                  <a:cubicBezTo>
                    <a:pt x="6574" y="220419"/>
                    <a:pt x="0" y="213846"/>
                    <a:pt x="0" y="205737"/>
                  </a:cubicBezTo>
                  <a:lnTo>
                    <a:pt x="0" y="14683"/>
                  </a:lnTo>
                  <a:cubicBezTo>
                    <a:pt x="0" y="6574"/>
                    <a:pt x="6574" y="0"/>
                    <a:pt x="14683" y="0"/>
                  </a:cubicBezTo>
                  <a:close/>
                </a:path>
              </a:pathLst>
            </a:custGeom>
            <a:solidFill>
              <a:srgbClr val="5A51B8"/>
            </a:solidFill>
          </p:spPr>
        </p:sp>
        <p:sp>
          <p:nvSpPr>
            <p:cNvPr name="TextBox 17" id="17"/>
            <p:cNvSpPr txBox="true"/>
            <p:nvPr/>
          </p:nvSpPr>
          <p:spPr>
            <a:xfrm>
              <a:off x="0" y="-66675"/>
              <a:ext cx="4443927" cy="287094"/>
            </a:xfrm>
            <a:prstGeom prst="rect">
              <a:avLst/>
            </a:prstGeom>
          </p:spPr>
          <p:txBody>
            <a:bodyPr anchor="ctr" rtlCol="false" tIns="127000" lIns="127000" bIns="127000" rIns="127000"/>
            <a:lstStyle/>
            <a:p>
              <a:pPr algn="ctr">
                <a:lnSpc>
                  <a:spcPts val="5040"/>
                </a:lnSpc>
              </a:pPr>
              <a:r>
                <a:rPr lang="en-US" sz="3600" spc="399">
                  <a:solidFill>
                    <a:srgbClr val="FFFFFF"/>
                  </a:solidFill>
                  <a:latin typeface="Glacial Indifference"/>
                  <a:ea typeface="Glacial Indifference"/>
                  <a:cs typeface="Glacial Indifference"/>
                  <a:sym typeface="Glacial Indifference"/>
                </a:rPr>
                <a:t>“I don’t think you need this [my friends] button on every screen.”</a:t>
              </a:r>
            </a:p>
          </p:txBody>
        </p:sp>
      </p:grpSp>
      <p:grpSp>
        <p:nvGrpSpPr>
          <p:cNvPr name="Group 18" id="18"/>
          <p:cNvGrpSpPr/>
          <p:nvPr/>
        </p:nvGrpSpPr>
        <p:grpSpPr>
          <a:xfrm rot="0">
            <a:off x="736658" y="3250732"/>
            <a:ext cx="16873034" cy="836905"/>
            <a:chOff x="0" y="0"/>
            <a:chExt cx="4443927" cy="220419"/>
          </a:xfrm>
        </p:grpSpPr>
        <p:sp>
          <p:nvSpPr>
            <p:cNvPr name="Freeform 19" id="19"/>
            <p:cNvSpPr/>
            <p:nvPr/>
          </p:nvSpPr>
          <p:spPr>
            <a:xfrm flipH="false" flipV="false" rot="0">
              <a:off x="0" y="0"/>
              <a:ext cx="4443926" cy="220419"/>
            </a:xfrm>
            <a:custGeom>
              <a:avLst/>
              <a:gdLst/>
              <a:ahLst/>
              <a:cxnLst/>
              <a:rect r="r" b="b" t="t" l="l"/>
              <a:pathLst>
                <a:path h="220419" w="4443926">
                  <a:moveTo>
                    <a:pt x="14683" y="0"/>
                  </a:moveTo>
                  <a:lnTo>
                    <a:pt x="4429244" y="0"/>
                  </a:lnTo>
                  <a:cubicBezTo>
                    <a:pt x="4433138" y="0"/>
                    <a:pt x="4436873" y="1547"/>
                    <a:pt x="4439626" y="4300"/>
                  </a:cubicBezTo>
                  <a:cubicBezTo>
                    <a:pt x="4442380" y="7054"/>
                    <a:pt x="4443926" y="10789"/>
                    <a:pt x="4443926" y="14683"/>
                  </a:cubicBezTo>
                  <a:lnTo>
                    <a:pt x="4443926" y="205737"/>
                  </a:lnTo>
                  <a:cubicBezTo>
                    <a:pt x="4443926" y="209631"/>
                    <a:pt x="4442380" y="213365"/>
                    <a:pt x="4439626" y="216119"/>
                  </a:cubicBezTo>
                  <a:cubicBezTo>
                    <a:pt x="4436873" y="218872"/>
                    <a:pt x="4433138" y="220419"/>
                    <a:pt x="4429244" y="220419"/>
                  </a:cubicBezTo>
                  <a:lnTo>
                    <a:pt x="14683" y="220419"/>
                  </a:lnTo>
                  <a:cubicBezTo>
                    <a:pt x="6574" y="220419"/>
                    <a:pt x="0" y="213846"/>
                    <a:pt x="0" y="205737"/>
                  </a:cubicBezTo>
                  <a:lnTo>
                    <a:pt x="0" y="14683"/>
                  </a:lnTo>
                  <a:cubicBezTo>
                    <a:pt x="0" y="6574"/>
                    <a:pt x="6574" y="0"/>
                    <a:pt x="14683" y="0"/>
                  </a:cubicBezTo>
                  <a:close/>
                </a:path>
              </a:pathLst>
            </a:custGeom>
            <a:solidFill>
              <a:srgbClr val="5A51B8"/>
            </a:solidFill>
          </p:spPr>
        </p:sp>
        <p:sp>
          <p:nvSpPr>
            <p:cNvPr name="TextBox 20" id="20"/>
            <p:cNvSpPr txBox="true"/>
            <p:nvPr/>
          </p:nvSpPr>
          <p:spPr>
            <a:xfrm>
              <a:off x="0" y="-66675"/>
              <a:ext cx="4443927" cy="287094"/>
            </a:xfrm>
            <a:prstGeom prst="rect">
              <a:avLst/>
            </a:prstGeom>
          </p:spPr>
          <p:txBody>
            <a:bodyPr anchor="ctr" rtlCol="false" tIns="127000" lIns="127000" bIns="127000" rIns="127000"/>
            <a:lstStyle/>
            <a:p>
              <a:pPr algn="ctr">
                <a:lnSpc>
                  <a:spcPts val="5040"/>
                </a:lnSpc>
              </a:pPr>
              <a:r>
                <a:rPr lang="en-US" sz="3600" spc="399">
                  <a:solidFill>
                    <a:srgbClr val="FFFFFF"/>
                  </a:solidFill>
                  <a:latin typeface="Glacial Indifference"/>
                  <a:ea typeface="Glacial Indifference"/>
                  <a:cs typeface="Glacial Indifference"/>
                  <a:sym typeface="Glacial Indifference"/>
                </a:rPr>
                <a:t>“There’s no back button here.”</a:t>
              </a:r>
            </a:p>
          </p:txBody>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1139732"/>
            <a:ext cx="16230600" cy="1698626"/>
          </a:xfrm>
          <a:prstGeom prst="rect">
            <a:avLst/>
          </a:prstGeom>
        </p:spPr>
        <p:txBody>
          <a:bodyPr anchor="t" rtlCol="false" tIns="0" lIns="0" bIns="0" rIns="0">
            <a:spAutoFit/>
          </a:bodyPr>
          <a:lstStyle/>
          <a:p>
            <a:pPr algn="ctr">
              <a:lnSpc>
                <a:spcPts val="13999"/>
              </a:lnSpc>
            </a:pPr>
            <a:r>
              <a:rPr lang="en-US" sz="9999">
                <a:solidFill>
                  <a:srgbClr val="D6652E"/>
                </a:solidFill>
                <a:latin typeface="Pagkaki"/>
                <a:ea typeface="Pagkaki"/>
                <a:cs typeface="Pagkaki"/>
                <a:sym typeface="Pagkaki"/>
              </a:rPr>
              <a:t>Appendix</a:t>
            </a:r>
          </a:p>
        </p:txBody>
      </p:sp>
      <p:sp>
        <p:nvSpPr>
          <p:cNvPr name="Freeform 3" id="3"/>
          <p:cNvSpPr/>
          <p:nvPr/>
        </p:nvSpPr>
        <p:spPr>
          <a:xfrm flipH="false" flipV="false" rot="0">
            <a:off x="6302391" y="3075887"/>
            <a:ext cx="5683218" cy="5753094"/>
          </a:xfrm>
          <a:custGeom>
            <a:avLst/>
            <a:gdLst/>
            <a:ahLst/>
            <a:cxnLst/>
            <a:rect r="r" b="b" t="t" l="l"/>
            <a:pathLst>
              <a:path h="5753094" w="5683218">
                <a:moveTo>
                  <a:pt x="0" y="0"/>
                </a:moveTo>
                <a:lnTo>
                  <a:pt x="5683218" y="0"/>
                </a:lnTo>
                <a:lnTo>
                  <a:pt x="5683218" y="5753094"/>
                </a:lnTo>
                <a:lnTo>
                  <a:pt x="0" y="5753094"/>
                </a:lnTo>
                <a:lnTo>
                  <a:pt x="0" y="0"/>
                </a:lnTo>
                <a:close/>
              </a:path>
            </a:pathLst>
          </a:custGeom>
          <a:blipFill>
            <a:blip r:embed="rId2"/>
            <a:stretch>
              <a:fillRect l="-11361" t="-12084" r="-10924" b="-8716"/>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963870" y="3539908"/>
            <a:ext cx="5783222" cy="7710963"/>
          </a:xfrm>
          <a:custGeom>
            <a:avLst/>
            <a:gdLst/>
            <a:ahLst/>
            <a:cxnLst/>
            <a:rect r="r" b="b" t="t" l="l"/>
            <a:pathLst>
              <a:path h="7710963" w="5783222">
                <a:moveTo>
                  <a:pt x="0" y="0"/>
                </a:moveTo>
                <a:lnTo>
                  <a:pt x="5783222" y="0"/>
                </a:lnTo>
                <a:lnTo>
                  <a:pt x="5783222" y="7710962"/>
                </a:lnTo>
                <a:lnTo>
                  <a:pt x="0" y="7710962"/>
                </a:lnTo>
                <a:lnTo>
                  <a:pt x="0" y="0"/>
                </a:lnTo>
                <a:close/>
              </a:path>
            </a:pathLst>
          </a:custGeom>
          <a:blipFill>
            <a:blip r:embed="rId2"/>
            <a:stretch>
              <a:fillRect l="0" t="0" r="0" b="0"/>
            </a:stretch>
          </a:blipFill>
        </p:spPr>
      </p:sp>
      <p:sp>
        <p:nvSpPr>
          <p:cNvPr name="Freeform 3" id="3"/>
          <p:cNvSpPr/>
          <p:nvPr/>
        </p:nvSpPr>
        <p:spPr>
          <a:xfrm flipH="false" flipV="false" rot="-5400000">
            <a:off x="11540908" y="3539908"/>
            <a:ext cx="5783222" cy="7710963"/>
          </a:xfrm>
          <a:custGeom>
            <a:avLst/>
            <a:gdLst/>
            <a:ahLst/>
            <a:cxnLst/>
            <a:rect r="r" b="b" t="t" l="l"/>
            <a:pathLst>
              <a:path h="7710963" w="5783222">
                <a:moveTo>
                  <a:pt x="0" y="0"/>
                </a:moveTo>
                <a:lnTo>
                  <a:pt x="5783222" y="0"/>
                </a:lnTo>
                <a:lnTo>
                  <a:pt x="5783222" y="7710962"/>
                </a:lnTo>
                <a:lnTo>
                  <a:pt x="0" y="7710962"/>
                </a:lnTo>
                <a:lnTo>
                  <a:pt x="0" y="0"/>
                </a:lnTo>
                <a:close/>
              </a:path>
            </a:pathLst>
          </a:custGeom>
          <a:blipFill>
            <a:blip r:embed="rId3"/>
            <a:stretch>
              <a:fillRect l="0" t="0" r="0" b="0"/>
            </a:stretch>
          </a:blipFill>
        </p:spPr>
      </p:sp>
      <p:sp>
        <p:nvSpPr>
          <p:cNvPr name="TextBox 4" id="4"/>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solution Idea Sketches</a:t>
            </a:r>
          </a:p>
        </p:txBody>
      </p:sp>
    </p:spTree>
  </p:cSld>
  <p:clrMapOvr>
    <a:masterClrMapping/>
  </p:clrMapOvr>
</p:sld>
</file>

<file path=ppt/slides/slide27.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2297162" y="142854"/>
            <a:ext cx="13693676" cy="1592580"/>
          </a:xfrm>
          <a:prstGeom prst="rect">
            <a:avLst/>
          </a:prstGeom>
        </p:spPr>
        <p:txBody>
          <a:bodyPr anchor="t" rtlCol="false" tIns="0" lIns="0" bIns="0" rIns="0">
            <a:spAutoFit/>
          </a:bodyPr>
          <a:lstStyle/>
          <a:p>
            <a:pPr algn="ctr">
              <a:lnSpc>
                <a:spcPts val="13019"/>
              </a:lnSpc>
            </a:pPr>
            <a:r>
              <a:rPr lang="en-US" sz="9300">
                <a:solidFill>
                  <a:srgbClr val="EE6E2C"/>
                </a:solidFill>
                <a:latin typeface="Pagkaki"/>
                <a:ea typeface="Pagkaki"/>
                <a:cs typeface="Pagkaki"/>
                <a:sym typeface="Pagkaki"/>
              </a:rPr>
              <a:t> Pros and Cons of a wearable</a:t>
            </a:r>
          </a:p>
        </p:txBody>
      </p:sp>
      <p:grpSp>
        <p:nvGrpSpPr>
          <p:cNvPr name="Group 3" id="3"/>
          <p:cNvGrpSpPr/>
          <p:nvPr/>
        </p:nvGrpSpPr>
        <p:grpSpPr>
          <a:xfrm rot="0">
            <a:off x="187769" y="2746048"/>
            <a:ext cx="8129071" cy="1547622"/>
            <a:chOff x="0" y="0"/>
            <a:chExt cx="2727557" cy="519275"/>
          </a:xfrm>
        </p:grpSpPr>
        <p:sp>
          <p:nvSpPr>
            <p:cNvPr name="Freeform 4" id="4"/>
            <p:cNvSpPr/>
            <p:nvPr/>
          </p:nvSpPr>
          <p:spPr>
            <a:xfrm flipH="false" flipV="false" rot="0">
              <a:off x="0" y="0"/>
              <a:ext cx="2727557" cy="519275"/>
            </a:xfrm>
            <a:custGeom>
              <a:avLst/>
              <a:gdLst/>
              <a:ahLst/>
              <a:cxnLst/>
              <a:rect r="r" b="b" t="t" l="l"/>
              <a:pathLst>
                <a:path h="519275" w="2727557">
                  <a:moveTo>
                    <a:pt x="30476" y="0"/>
                  </a:moveTo>
                  <a:lnTo>
                    <a:pt x="2697081" y="0"/>
                  </a:lnTo>
                  <a:cubicBezTo>
                    <a:pt x="2713912" y="0"/>
                    <a:pt x="2727557" y="13645"/>
                    <a:pt x="2727557" y="30476"/>
                  </a:cubicBezTo>
                  <a:lnTo>
                    <a:pt x="2727557" y="488799"/>
                  </a:lnTo>
                  <a:cubicBezTo>
                    <a:pt x="2727557" y="496882"/>
                    <a:pt x="2724346" y="504634"/>
                    <a:pt x="2718631" y="510349"/>
                  </a:cubicBezTo>
                  <a:cubicBezTo>
                    <a:pt x="2712915" y="516065"/>
                    <a:pt x="2705164" y="519275"/>
                    <a:pt x="2697081" y="519275"/>
                  </a:cubicBezTo>
                  <a:lnTo>
                    <a:pt x="30476" y="519275"/>
                  </a:lnTo>
                  <a:cubicBezTo>
                    <a:pt x="13645" y="519275"/>
                    <a:pt x="0" y="505631"/>
                    <a:pt x="0" y="488799"/>
                  </a:cubicBezTo>
                  <a:lnTo>
                    <a:pt x="0" y="30476"/>
                  </a:lnTo>
                  <a:cubicBezTo>
                    <a:pt x="0" y="13645"/>
                    <a:pt x="13645" y="0"/>
                    <a:pt x="30476" y="0"/>
                  </a:cubicBezTo>
                  <a:close/>
                </a:path>
              </a:pathLst>
            </a:custGeom>
            <a:solidFill>
              <a:srgbClr val="5A51B8"/>
            </a:solidFill>
          </p:spPr>
        </p:sp>
        <p:sp>
          <p:nvSpPr>
            <p:cNvPr name="TextBox 5" id="5"/>
            <p:cNvSpPr txBox="true"/>
            <p:nvPr/>
          </p:nvSpPr>
          <p:spPr>
            <a:xfrm>
              <a:off x="0" y="-47625"/>
              <a:ext cx="2727557" cy="566900"/>
            </a:xfrm>
            <a:prstGeom prst="rect">
              <a:avLst/>
            </a:prstGeom>
          </p:spPr>
          <p:txBody>
            <a:bodyPr anchor="ctr" rtlCol="false" tIns="88900" lIns="88900" bIns="88900" rIns="88900"/>
            <a:lstStyle/>
            <a:p>
              <a:pPr algn="ctr">
                <a:lnSpc>
                  <a:spcPts val="2799"/>
                </a:lnSpc>
              </a:pPr>
              <a:r>
                <a:rPr lang="en-US" sz="1999" spc="221">
                  <a:solidFill>
                    <a:srgbClr val="FFFFFF"/>
                  </a:solidFill>
                  <a:latin typeface="Glacial Indifference"/>
                  <a:ea typeface="Glacial Indifference"/>
                  <a:cs typeface="Glacial Indifference"/>
                  <a:sym typeface="Glacial Indifference"/>
                </a:rPr>
                <a:t>Users can quickly check crawl routes, store check-ins, or deals without pulling out their phone. This enables smoother transitions between walking, browsing, and purchasing, all beneficial for in person shopping</a:t>
              </a:r>
            </a:p>
          </p:txBody>
        </p:sp>
      </p:grpSp>
      <p:grpSp>
        <p:nvGrpSpPr>
          <p:cNvPr name="Group 6" id="6"/>
          <p:cNvGrpSpPr/>
          <p:nvPr/>
        </p:nvGrpSpPr>
        <p:grpSpPr>
          <a:xfrm rot="0">
            <a:off x="187769" y="4555656"/>
            <a:ext cx="8129071" cy="1409741"/>
            <a:chOff x="0" y="0"/>
            <a:chExt cx="2727557" cy="473012"/>
          </a:xfrm>
        </p:grpSpPr>
        <p:sp>
          <p:nvSpPr>
            <p:cNvPr name="Freeform 7" id="7"/>
            <p:cNvSpPr/>
            <p:nvPr/>
          </p:nvSpPr>
          <p:spPr>
            <a:xfrm flipH="false" flipV="false" rot="0">
              <a:off x="0" y="0"/>
              <a:ext cx="2727557" cy="473012"/>
            </a:xfrm>
            <a:custGeom>
              <a:avLst/>
              <a:gdLst/>
              <a:ahLst/>
              <a:cxnLst/>
              <a:rect r="r" b="b" t="t" l="l"/>
              <a:pathLst>
                <a:path h="473012" w="2727557">
                  <a:moveTo>
                    <a:pt x="30476" y="0"/>
                  </a:moveTo>
                  <a:lnTo>
                    <a:pt x="2697081" y="0"/>
                  </a:lnTo>
                  <a:cubicBezTo>
                    <a:pt x="2713912" y="0"/>
                    <a:pt x="2727557" y="13645"/>
                    <a:pt x="2727557" y="30476"/>
                  </a:cubicBezTo>
                  <a:lnTo>
                    <a:pt x="2727557" y="442536"/>
                  </a:lnTo>
                  <a:cubicBezTo>
                    <a:pt x="2727557" y="450619"/>
                    <a:pt x="2724346" y="458371"/>
                    <a:pt x="2718631" y="464086"/>
                  </a:cubicBezTo>
                  <a:cubicBezTo>
                    <a:pt x="2712915" y="469801"/>
                    <a:pt x="2705164" y="473012"/>
                    <a:pt x="2697081" y="473012"/>
                  </a:cubicBezTo>
                  <a:lnTo>
                    <a:pt x="30476" y="473012"/>
                  </a:lnTo>
                  <a:cubicBezTo>
                    <a:pt x="13645" y="473012"/>
                    <a:pt x="0" y="459368"/>
                    <a:pt x="0" y="442536"/>
                  </a:cubicBezTo>
                  <a:lnTo>
                    <a:pt x="0" y="30476"/>
                  </a:lnTo>
                  <a:cubicBezTo>
                    <a:pt x="0" y="13645"/>
                    <a:pt x="13645" y="0"/>
                    <a:pt x="30476" y="0"/>
                  </a:cubicBezTo>
                  <a:close/>
                </a:path>
              </a:pathLst>
            </a:custGeom>
            <a:solidFill>
              <a:srgbClr val="5A51B8"/>
            </a:solidFill>
          </p:spPr>
        </p:sp>
        <p:sp>
          <p:nvSpPr>
            <p:cNvPr name="TextBox 8" id="8"/>
            <p:cNvSpPr txBox="true"/>
            <p:nvPr/>
          </p:nvSpPr>
          <p:spPr>
            <a:xfrm>
              <a:off x="0" y="-47625"/>
              <a:ext cx="2727557" cy="520637"/>
            </a:xfrm>
            <a:prstGeom prst="rect">
              <a:avLst/>
            </a:prstGeom>
          </p:spPr>
          <p:txBody>
            <a:bodyPr anchor="ctr" rtlCol="false" tIns="88900" lIns="88900" bIns="88900" rIns="88900"/>
            <a:lstStyle/>
            <a:p>
              <a:pPr algn="ctr">
                <a:lnSpc>
                  <a:spcPts val="2799"/>
                </a:lnSpc>
              </a:pPr>
              <a:r>
                <a:rPr lang="en-US" sz="1999" spc="221">
                  <a:solidFill>
                    <a:srgbClr val="FFFFFF"/>
                  </a:solidFill>
                  <a:latin typeface="Glacial Indifference"/>
                  <a:ea typeface="Glacial Indifference"/>
                  <a:cs typeface="Glacial Indifference"/>
                  <a:sym typeface="Glacial Indifference"/>
                </a:rPr>
                <a:t>A wearable can serve as a visible identifier which signals participation (“I’m on the Crawl!”)</a:t>
              </a:r>
            </a:p>
          </p:txBody>
        </p:sp>
      </p:grpSp>
      <p:grpSp>
        <p:nvGrpSpPr>
          <p:cNvPr name="Group 9" id="9"/>
          <p:cNvGrpSpPr/>
          <p:nvPr/>
        </p:nvGrpSpPr>
        <p:grpSpPr>
          <a:xfrm rot="0">
            <a:off x="187769" y="6321490"/>
            <a:ext cx="8129071" cy="1547622"/>
            <a:chOff x="0" y="0"/>
            <a:chExt cx="2727557" cy="519275"/>
          </a:xfrm>
        </p:grpSpPr>
        <p:sp>
          <p:nvSpPr>
            <p:cNvPr name="Freeform 10" id="10"/>
            <p:cNvSpPr/>
            <p:nvPr/>
          </p:nvSpPr>
          <p:spPr>
            <a:xfrm flipH="false" flipV="false" rot="0">
              <a:off x="0" y="0"/>
              <a:ext cx="2727557" cy="519275"/>
            </a:xfrm>
            <a:custGeom>
              <a:avLst/>
              <a:gdLst/>
              <a:ahLst/>
              <a:cxnLst/>
              <a:rect r="r" b="b" t="t" l="l"/>
              <a:pathLst>
                <a:path h="519275" w="2727557">
                  <a:moveTo>
                    <a:pt x="30476" y="0"/>
                  </a:moveTo>
                  <a:lnTo>
                    <a:pt x="2697081" y="0"/>
                  </a:lnTo>
                  <a:cubicBezTo>
                    <a:pt x="2713912" y="0"/>
                    <a:pt x="2727557" y="13645"/>
                    <a:pt x="2727557" y="30476"/>
                  </a:cubicBezTo>
                  <a:lnTo>
                    <a:pt x="2727557" y="488799"/>
                  </a:lnTo>
                  <a:cubicBezTo>
                    <a:pt x="2727557" y="496882"/>
                    <a:pt x="2724346" y="504634"/>
                    <a:pt x="2718631" y="510349"/>
                  </a:cubicBezTo>
                  <a:cubicBezTo>
                    <a:pt x="2712915" y="516065"/>
                    <a:pt x="2705164" y="519275"/>
                    <a:pt x="2697081" y="519275"/>
                  </a:cubicBezTo>
                  <a:lnTo>
                    <a:pt x="30476" y="519275"/>
                  </a:lnTo>
                  <a:cubicBezTo>
                    <a:pt x="13645" y="519275"/>
                    <a:pt x="0" y="505631"/>
                    <a:pt x="0" y="488799"/>
                  </a:cubicBezTo>
                  <a:lnTo>
                    <a:pt x="0" y="30476"/>
                  </a:lnTo>
                  <a:cubicBezTo>
                    <a:pt x="0" y="13645"/>
                    <a:pt x="13645" y="0"/>
                    <a:pt x="30476" y="0"/>
                  </a:cubicBezTo>
                  <a:close/>
                </a:path>
              </a:pathLst>
            </a:custGeom>
            <a:solidFill>
              <a:srgbClr val="5A51B8"/>
            </a:solidFill>
          </p:spPr>
        </p:sp>
        <p:sp>
          <p:nvSpPr>
            <p:cNvPr name="TextBox 11" id="11"/>
            <p:cNvSpPr txBox="true"/>
            <p:nvPr/>
          </p:nvSpPr>
          <p:spPr>
            <a:xfrm>
              <a:off x="0" y="-47625"/>
              <a:ext cx="2727557" cy="566900"/>
            </a:xfrm>
            <a:prstGeom prst="rect">
              <a:avLst/>
            </a:prstGeom>
          </p:spPr>
          <p:txBody>
            <a:bodyPr anchor="ctr" rtlCol="false" tIns="88900" lIns="88900" bIns="88900" rIns="88900"/>
            <a:lstStyle/>
            <a:p>
              <a:pPr algn="ctr">
                <a:lnSpc>
                  <a:spcPts val="2799"/>
                </a:lnSpc>
              </a:pPr>
              <a:r>
                <a:rPr lang="en-US" sz="1999" spc="221">
                  <a:solidFill>
                    <a:srgbClr val="FFFFFF"/>
                  </a:solidFill>
                  <a:latin typeface="Glacial Indifference"/>
                  <a:ea typeface="Glacial Indifference"/>
                  <a:cs typeface="Glacial Indifference"/>
                  <a:sym typeface="Glacial Indifference"/>
                </a:rPr>
                <a:t>The watch form factor naturally supports lightweight, on-the-go engagement. It pushes users to stay active and visit multiple stores, aligning with the experiential, event-based nature of the crawl.</a:t>
              </a:r>
            </a:p>
          </p:txBody>
        </p:sp>
      </p:grpSp>
      <p:sp>
        <p:nvSpPr>
          <p:cNvPr name="TextBox 12" id="12"/>
          <p:cNvSpPr txBox="true"/>
          <p:nvPr/>
        </p:nvSpPr>
        <p:spPr>
          <a:xfrm rot="0">
            <a:off x="5274952" y="1834495"/>
            <a:ext cx="1238920" cy="887095"/>
          </a:xfrm>
          <a:prstGeom prst="rect">
            <a:avLst/>
          </a:prstGeom>
        </p:spPr>
        <p:txBody>
          <a:bodyPr anchor="t" rtlCol="false" tIns="0" lIns="0" bIns="0" rIns="0">
            <a:spAutoFit/>
          </a:bodyPr>
          <a:lstStyle/>
          <a:p>
            <a:pPr algn="ctr">
              <a:lnSpc>
                <a:spcPts val="7279"/>
              </a:lnSpc>
            </a:pPr>
            <a:r>
              <a:rPr lang="en-US" sz="5199">
                <a:solidFill>
                  <a:srgbClr val="000000"/>
                </a:solidFill>
                <a:latin typeface="Pagkaki"/>
                <a:ea typeface="Pagkaki"/>
                <a:cs typeface="Pagkaki"/>
                <a:sym typeface="Pagkaki"/>
              </a:rPr>
              <a:t>Pros</a:t>
            </a:r>
          </a:p>
        </p:txBody>
      </p:sp>
      <p:grpSp>
        <p:nvGrpSpPr>
          <p:cNvPr name="Group 13" id="13"/>
          <p:cNvGrpSpPr/>
          <p:nvPr/>
        </p:nvGrpSpPr>
        <p:grpSpPr>
          <a:xfrm rot="0">
            <a:off x="9971160" y="2746048"/>
            <a:ext cx="8059564" cy="1409741"/>
            <a:chOff x="0" y="0"/>
            <a:chExt cx="2704235" cy="473012"/>
          </a:xfrm>
        </p:grpSpPr>
        <p:sp>
          <p:nvSpPr>
            <p:cNvPr name="Freeform 14" id="14"/>
            <p:cNvSpPr/>
            <p:nvPr/>
          </p:nvSpPr>
          <p:spPr>
            <a:xfrm flipH="false" flipV="false" rot="0">
              <a:off x="0" y="0"/>
              <a:ext cx="2704235" cy="473012"/>
            </a:xfrm>
            <a:custGeom>
              <a:avLst/>
              <a:gdLst/>
              <a:ahLst/>
              <a:cxnLst/>
              <a:rect r="r" b="b" t="t" l="l"/>
              <a:pathLst>
                <a:path h="473012" w="2704235">
                  <a:moveTo>
                    <a:pt x="30739" y="0"/>
                  </a:moveTo>
                  <a:lnTo>
                    <a:pt x="2673496" y="0"/>
                  </a:lnTo>
                  <a:cubicBezTo>
                    <a:pt x="2681649" y="0"/>
                    <a:pt x="2689467" y="3239"/>
                    <a:pt x="2695232" y="9003"/>
                  </a:cubicBezTo>
                  <a:cubicBezTo>
                    <a:pt x="2700996" y="14768"/>
                    <a:pt x="2704235" y="22586"/>
                    <a:pt x="2704235" y="30739"/>
                  </a:cubicBezTo>
                  <a:lnTo>
                    <a:pt x="2704235" y="442273"/>
                  </a:lnTo>
                  <a:cubicBezTo>
                    <a:pt x="2704235" y="459250"/>
                    <a:pt x="2690473" y="473012"/>
                    <a:pt x="2673496" y="473012"/>
                  </a:cubicBezTo>
                  <a:lnTo>
                    <a:pt x="30739" y="473012"/>
                  </a:lnTo>
                  <a:cubicBezTo>
                    <a:pt x="13762" y="473012"/>
                    <a:pt x="0" y="459250"/>
                    <a:pt x="0" y="442273"/>
                  </a:cubicBezTo>
                  <a:lnTo>
                    <a:pt x="0" y="30739"/>
                  </a:lnTo>
                  <a:cubicBezTo>
                    <a:pt x="0" y="13762"/>
                    <a:pt x="13762" y="0"/>
                    <a:pt x="30739" y="0"/>
                  </a:cubicBezTo>
                  <a:close/>
                </a:path>
              </a:pathLst>
            </a:custGeom>
            <a:solidFill>
              <a:srgbClr val="5A51B8"/>
            </a:solidFill>
          </p:spPr>
        </p:sp>
        <p:sp>
          <p:nvSpPr>
            <p:cNvPr name="TextBox 15" id="15"/>
            <p:cNvSpPr txBox="true"/>
            <p:nvPr/>
          </p:nvSpPr>
          <p:spPr>
            <a:xfrm>
              <a:off x="0" y="-47625"/>
              <a:ext cx="2704235" cy="520637"/>
            </a:xfrm>
            <a:prstGeom prst="rect">
              <a:avLst/>
            </a:prstGeom>
          </p:spPr>
          <p:txBody>
            <a:bodyPr anchor="ctr" rtlCol="false" tIns="88900" lIns="88900" bIns="88900" rIns="88900"/>
            <a:lstStyle/>
            <a:p>
              <a:pPr algn="ctr">
                <a:lnSpc>
                  <a:spcPts val="2799"/>
                </a:lnSpc>
              </a:pPr>
              <a:r>
                <a:rPr lang="en-US" sz="1999" spc="221">
                  <a:solidFill>
                    <a:srgbClr val="FFFFFF"/>
                  </a:solidFill>
                  <a:latin typeface="Glacial Indifference"/>
                  <a:ea typeface="Glacial Indifference"/>
                  <a:cs typeface="Glacial Indifference"/>
                  <a:sym typeface="Glacial Indifference"/>
                </a:rPr>
                <a:t>The small screen makes it nearly impossible to browse crawl options, view detailed maps, or compare store info </a:t>
              </a:r>
            </a:p>
          </p:txBody>
        </p:sp>
      </p:grpSp>
      <p:grpSp>
        <p:nvGrpSpPr>
          <p:cNvPr name="Group 16" id="16"/>
          <p:cNvGrpSpPr/>
          <p:nvPr/>
        </p:nvGrpSpPr>
        <p:grpSpPr>
          <a:xfrm rot="0">
            <a:off x="9971160" y="4533769"/>
            <a:ext cx="8059564" cy="1409741"/>
            <a:chOff x="0" y="0"/>
            <a:chExt cx="2704235" cy="473012"/>
          </a:xfrm>
        </p:grpSpPr>
        <p:sp>
          <p:nvSpPr>
            <p:cNvPr name="Freeform 17" id="17"/>
            <p:cNvSpPr/>
            <p:nvPr/>
          </p:nvSpPr>
          <p:spPr>
            <a:xfrm flipH="false" flipV="false" rot="0">
              <a:off x="0" y="0"/>
              <a:ext cx="2704235" cy="473012"/>
            </a:xfrm>
            <a:custGeom>
              <a:avLst/>
              <a:gdLst/>
              <a:ahLst/>
              <a:cxnLst/>
              <a:rect r="r" b="b" t="t" l="l"/>
              <a:pathLst>
                <a:path h="473012" w="2704235">
                  <a:moveTo>
                    <a:pt x="30739" y="0"/>
                  </a:moveTo>
                  <a:lnTo>
                    <a:pt x="2673496" y="0"/>
                  </a:lnTo>
                  <a:cubicBezTo>
                    <a:pt x="2681649" y="0"/>
                    <a:pt x="2689467" y="3239"/>
                    <a:pt x="2695232" y="9003"/>
                  </a:cubicBezTo>
                  <a:cubicBezTo>
                    <a:pt x="2700996" y="14768"/>
                    <a:pt x="2704235" y="22586"/>
                    <a:pt x="2704235" y="30739"/>
                  </a:cubicBezTo>
                  <a:lnTo>
                    <a:pt x="2704235" y="442273"/>
                  </a:lnTo>
                  <a:cubicBezTo>
                    <a:pt x="2704235" y="459250"/>
                    <a:pt x="2690473" y="473012"/>
                    <a:pt x="2673496" y="473012"/>
                  </a:cubicBezTo>
                  <a:lnTo>
                    <a:pt x="30739" y="473012"/>
                  </a:lnTo>
                  <a:cubicBezTo>
                    <a:pt x="13762" y="473012"/>
                    <a:pt x="0" y="459250"/>
                    <a:pt x="0" y="442273"/>
                  </a:cubicBezTo>
                  <a:lnTo>
                    <a:pt x="0" y="30739"/>
                  </a:lnTo>
                  <a:cubicBezTo>
                    <a:pt x="0" y="13762"/>
                    <a:pt x="13762" y="0"/>
                    <a:pt x="30739" y="0"/>
                  </a:cubicBezTo>
                  <a:close/>
                </a:path>
              </a:pathLst>
            </a:custGeom>
            <a:solidFill>
              <a:srgbClr val="5A51B8"/>
            </a:solidFill>
          </p:spPr>
        </p:sp>
        <p:sp>
          <p:nvSpPr>
            <p:cNvPr name="TextBox 18" id="18"/>
            <p:cNvSpPr txBox="true"/>
            <p:nvPr/>
          </p:nvSpPr>
          <p:spPr>
            <a:xfrm>
              <a:off x="0" y="-47625"/>
              <a:ext cx="2704235" cy="520637"/>
            </a:xfrm>
            <a:prstGeom prst="rect">
              <a:avLst/>
            </a:prstGeom>
          </p:spPr>
          <p:txBody>
            <a:bodyPr anchor="ctr" rtlCol="false" tIns="88900" lIns="88900" bIns="88900" rIns="88900"/>
            <a:lstStyle/>
            <a:p>
              <a:pPr algn="ctr">
                <a:lnSpc>
                  <a:spcPts val="2799"/>
                </a:lnSpc>
              </a:pPr>
              <a:r>
                <a:rPr lang="en-US" sz="1999" spc="221">
                  <a:solidFill>
                    <a:srgbClr val="FFFFFF"/>
                  </a:solidFill>
                  <a:latin typeface="Glacial Indifference"/>
                  <a:ea typeface="Glacial Indifference"/>
                  <a:cs typeface="Glacial Indifference"/>
                  <a:sym typeface="Glacial Indifference"/>
                </a:rPr>
                <a:t>Adding or inviting friends, customizing crawl routes, and setting preferences require multiple inputs or visual fields, which are cumbersome on a smartwatch UI.</a:t>
              </a:r>
            </a:p>
          </p:txBody>
        </p:sp>
      </p:grpSp>
      <p:grpSp>
        <p:nvGrpSpPr>
          <p:cNvPr name="Group 19" id="19"/>
          <p:cNvGrpSpPr/>
          <p:nvPr/>
        </p:nvGrpSpPr>
        <p:grpSpPr>
          <a:xfrm rot="0">
            <a:off x="9971160" y="6321490"/>
            <a:ext cx="8059564" cy="1409741"/>
            <a:chOff x="0" y="0"/>
            <a:chExt cx="2704235" cy="473012"/>
          </a:xfrm>
        </p:grpSpPr>
        <p:sp>
          <p:nvSpPr>
            <p:cNvPr name="Freeform 20" id="20"/>
            <p:cNvSpPr/>
            <p:nvPr/>
          </p:nvSpPr>
          <p:spPr>
            <a:xfrm flipH="false" flipV="false" rot="0">
              <a:off x="0" y="0"/>
              <a:ext cx="2704235" cy="473012"/>
            </a:xfrm>
            <a:custGeom>
              <a:avLst/>
              <a:gdLst/>
              <a:ahLst/>
              <a:cxnLst/>
              <a:rect r="r" b="b" t="t" l="l"/>
              <a:pathLst>
                <a:path h="473012" w="2704235">
                  <a:moveTo>
                    <a:pt x="30739" y="0"/>
                  </a:moveTo>
                  <a:lnTo>
                    <a:pt x="2673496" y="0"/>
                  </a:lnTo>
                  <a:cubicBezTo>
                    <a:pt x="2681649" y="0"/>
                    <a:pt x="2689467" y="3239"/>
                    <a:pt x="2695232" y="9003"/>
                  </a:cubicBezTo>
                  <a:cubicBezTo>
                    <a:pt x="2700996" y="14768"/>
                    <a:pt x="2704235" y="22586"/>
                    <a:pt x="2704235" y="30739"/>
                  </a:cubicBezTo>
                  <a:lnTo>
                    <a:pt x="2704235" y="442273"/>
                  </a:lnTo>
                  <a:cubicBezTo>
                    <a:pt x="2704235" y="459250"/>
                    <a:pt x="2690473" y="473012"/>
                    <a:pt x="2673496" y="473012"/>
                  </a:cubicBezTo>
                  <a:lnTo>
                    <a:pt x="30739" y="473012"/>
                  </a:lnTo>
                  <a:cubicBezTo>
                    <a:pt x="13762" y="473012"/>
                    <a:pt x="0" y="459250"/>
                    <a:pt x="0" y="442273"/>
                  </a:cubicBezTo>
                  <a:lnTo>
                    <a:pt x="0" y="30739"/>
                  </a:lnTo>
                  <a:cubicBezTo>
                    <a:pt x="0" y="13762"/>
                    <a:pt x="13762" y="0"/>
                    <a:pt x="30739" y="0"/>
                  </a:cubicBezTo>
                  <a:close/>
                </a:path>
              </a:pathLst>
            </a:custGeom>
            <a:solidFill>
              <a:srgbClr val="5A51B8"/>
            </a:solidFill>
          </p:spPr>
        </p:sp>
        <p:sp>
          <p:nvSpPr>
            <p:cNvPr name="TextBox 21" id="21"/>
            <p:cNvSpPr txBox="true"/>
            <p:nvPr/>
          </p:nvSpPr>
          <p:spPr>
            <a:xfrm>
              <a:off x="0" y="-47625"/>
              <a:ext cx="2704235" cy="520637"/>
            </a:xfrm>
            <a:prstGeom prst="rect">
              <a:avLst/>
            </a:prstGeom>
          </p:spPr>
          <p:txBody>
            <a:bodyPr anchor="ctr" rtlCol="false" tIns="88900" lIns="88900" bIns="88900" rIns="88900"/>
            <a:lstStyle/>
            <a:p>
              <a:pPr algn="ctr">
                <a:lnSpc>
                  <a:spcPts val="2799"/>
                </a:lnSpc>
              </a:pPr>
              <a:r>
                <a:rPr lang="en-US" sz="1999" spc="221">
                  <a:solidFill>
                    <a:srgbClr val="FFFFFF"/>
                  </a:solidFill>
                  <a:latin typeface="Glacial Indifference"/>
                  <a:ea typeface="Glacial Indifference"/>
                  <a:cs typeface="Glacial Indifference"/>
                  <a:sym typeface="Glacial Indifference"/>
                </a:rPr>
                <a:t>Relying on wearables can exclude potential participants who only have phones, reducing accessibility and making the crawl feel less inclusive to the broader audience.</a:t>
              </a:r>
            </a:p>
          </p:txBody>
        </p:sp>
      </p:grpSp>
      <p:sp>
        <p:nvSpPr>
          <p:cNvPr name="TextBox 22" id="22"/>
          <p:cNvSpPr txBox="true"/>
          <p:nvPr/>
        </p:nvSpPr>
        <p:spPr>
          <a:xfrm rot="0">
            <a:off x="11769849" y="1834495"/>
            <a:ext cx="1247477" cy="887095"/>
          </a:xfrm>
          <a:prstGeom prst="rect">
            <a:avLst/>
          </a:prstGeom>
        </p:spPr>
        <p:txBody>
          <a:bodyPr anchor="t" rtlCol="false" tIns="0" lIns="0" bIns="0" rIns="0">
            <a:spAutoFit/>
          </a:bodyPr>
          <a:lstStyle/>
          <a:p>
            <a:pPr algn="ctr">
              <a:lnSpc>
                <a:spcPts val="7279"/>
              </a:lnSpc>
            </a:pPr>
            <a:r>
              <a:rPr lang="en-US" sz="5199">
                <a:solidFill>
                  <a:srgbClr val="000000"/>
                </a:solidFill>
                <a:latin typeface="Pagkaki"/>
                <a:ea typeface="Pagkaki"/>
                <a:cs typeface="Pagkaki"/>
                <a:sym typeface="Pagkaki"/>
              </a:rPr>
              <a:t>Cons</a:t>
            </a:r>
          </a:p>
        </p:txBody>
      </p:sp>
      <p:grpSp>
        <p:nvGrpSpPr>
          <p:cNvPr name="Group 23" id="23"/>
          <p:cNvGrpSpPr/>
          <p:nvPr/>
        </p:nvGrpSpPr>
        <p:grpSpPr>
          <a:xfrm rot="0">
            <a:off x="187769" y="8109211"/>
            <a:ext cx="8129071" cy="1547622"/>
            <a:chOff x="0" y="0"/>
            <a:chExt cx="2727557" cy="519275"/>
          </a:xfrm>
        </p:grpSpPr>
        <p:sp>
          <p:nvSpPr>
            <p:cNvPr name="Freeform 24" id="24"/>
            <p:cNvSpPr/>
            <p:nvPr/>
          </p:nvSpPr>
          <p:spPr>
            <a:xfrm flipH="false" flipV="false" rot="0">
              <a:off x="0" y="0"/>
              <a:ext cx="2727557" cy="519275"/>
            </a:xfrm>
            <a:custGeom>
              <a:avLst/>
              <a:gdLst/>
              <a:ahLst/>
              <a:cxnLst/>
              <a:rect r="r" b="b" t="t" l="l"/>
              <a:pathLst>
                <a:path h="519275" w="2727557">
                  <a:moveTo>
                    <a:pt x="30476" y="0"/>
                  </a:moveTo>
                  <a:lnTo>
                    <a:pt x="2697081" y="0"/>
                  </a:lnTo>
                  <a:cubicBezTo>
                    <a:pt x="2713912" y="0"/>
                    <a:pt x="2727557" y="13645"/>
                    <a:pt x="2727557" y="30476"/>
                  </a:cubicBezTo>
                  <a:lnTo>
                    <a:pt x="2727557" y="488799"/>
                  </a:lnTo>
                  <a:cubicBezTo>
                    <a:pt x="2727557" y="496882"/>
                    <a:pt x="2724346" y="504634"/>
                    <a:pt x="2718631" y="510349"/>
                  </a:cubicBezTo>
                  <a:cubicBezTo>
                    <a:pt x="2712915" y="516065"/>
                    <a:pt x="2705164" y="519275"/>
                    <a:pt x="2697081" y="519275"/>
                  </a:cubicBezTo>
                  <a:lnTo>
                    <a:pt x="30476" y="519275"/>
                  </a:lnTo>
                  <a:cubicBezTo>
                    <a:pt x="13645" y="519275"/>
                    <a:pt x="0" y="505631"/>
                    <a:pt x="0" y="488799"/>
                  </a:cubicBezTo>
                  <a:lnTo>
                    <a:pt x="0" y="30476"/>
                  </a:lnTo>
                  <a:cubicBezTo>
                    <a:pt x="0" y="13645"/>
                    <a:pt x="13645" y="0"/>
                    <a:pt x="30476" y="0"/>
                  </a:cubicBezTo>
                  <a:close/>
                </a:path>
              </a:pathLst>
            </a:custGeom>
            <a:solidFill>
              <a:srgbClr val="5A51B8"/>
            </a:solidFill>
          </p:spPr>
        </p:sp>
        <p:sp>
          <p:nvSpPr>
            <p:cNvPr name="TextBox 25" id="25"/>
            <p:cNvSpPr txBox="true"/>
            <p:nvPr/>
          </p:nvSpPr>
          <p:spPr>
            <a:xfrm>
              <a:off x="0" y="-47625"/>
              <a:ext cx="2727557" cy="566900"/>
            </a:xfrm>
            <a:prstGeom prst="rect">
              <a:avLst/>
            </a:prstGeom>
          </p:spPr>
          <p:txBody>
            <a:bodyPr anchor="ctr" rtlCol="false" tIns="88900" lIns="88900" bIns="88900" rIns="88900"/>
            <a:lstStyle/>
            <a:p>
              <a:pPr algn="ctr">
                <a:lnSpc>
                  <a:spcPts val="2799"/>
                </a:lnSpc>
              </a:pPr>
              <a:r>
                <a:rPr lang="en-US" sz="1999" spc="221">
                  <a:solidFill>
                    <a:srgbClr val="FFFFFF"/>
                  </a:solidFill>
                  <a:latin typeface="Glacial Indifference"/>
                  <a:ea typeface="Glacial Indifference"/>
                  <a:cs typeface="Glacial Indifference"/>
                  <a:sym typeface="Glacial Indifference"/>
                </a:rPr>
                <a:t>Because interactions are limited to quick glances or taps, users stay engaged in the in-person experience rather than being absorbed in screens supporting more in person connections</a:t>
              </a:r>
            </a:p>
          </p:txBody>
        </p:sp>
      </p:grpSp>
      <p:grpSp>
        <p:nvGrpSpPr>
          <p:cNvPr name="Group 26" id="26"/>
          <p:cNvGrpSpPr/>
          <p:nvPr/>
        </p:nvGrpSpPr>
        <p:grpSpPr>
          <a:xfrm rot="0">
            <a:off x="9971160" y="8131098"/>
            <a:ext cx="8059564" cy="1547622"/>
            <a:chOff x="0" y="0"/>
            <a:chExt cx="2704235" cy="519275"/>
          </a:xfrm>
        </p:grpSpPr>
        <p:sp>
          <p:nvSpPr>
            <p:cNvPr name="Freeform 27" id="27"/>
            <p:cNvSpPr/>
            <p:nvPr/>
          </p:nvSpPr>
          <p:spPr>
            <a:xfrm flipH="false" flipV="false" rot="0">
              <a:off x="0" y="0"/>
              <a:ext cx="2704235" cy="519275"/>
            </a:xfrm>
            <a:custGeom>
              <a:avLst/>
              <a:gdLst/>
              <a:ahLst/>
              <a:cxnLst/>
              <a:rect r="r" b="b" t="t" l="l"/>
              <a:pathLst>
                <a:path h="519275" w="2704235">
                  <a:moveTo>
                    <a:pt x="30739" y="0"/>
                  </a:moveTo>
                  <a:lnTo>
                    <a:pt x="2673496" y="0"/>
                  </a:lnTo>
                  <a:cubicBezTo>
                    <a:pt x="2681649" y="0"/>
                    <a:pt x="2689467" y="3239"/>
                    <a:pt x="2695232" y="9003"/>
                  </a:cubicBezTo>
                  <a:cubicBezTo>
                    <a:pt x="2700996" y="14768"/>
                    <a:pt x="2704235" y="22586"/>
                    <a:pt x="2704235" y="30739"/>
                  </a:cubicBezTo>
                  <a:lnTo>
                    <a:pt x="2704235" y="488537"/>
                  </a:lnTo>
                  <a:cubicBezTo>
                    <a:pt x="2704235" y="505513"/>
                    <a:pt x="2690473" y="519275"/>
                    <a:pt x="2673496" y="519275"/>
                  </a:cubicBezTo>
                  <a:lnTo>
                    <a:pt x="30739" y="519275"/>
                  </a:lnTo>
                  <a:cubicBezTo>
                    <a:pt x="13762" y="519275"/>
                    <a:pt x="0" y="505513"/>
                    <a:pt x="0" y="488537"/>
                  </a:cubicBezTo>
                  <a:lnTo>
                    <a:pt x="0" y="30739"/>
                  </a:lnTo>
                  <a:cubicBezTo>
                    <a:pt x="0" y="13762"/>
                    <a:pt x="13762" y="0"/>
                    <a:pt x="30739" y="0"/>
                  </a:cubicBezTo>
                  <a:close/>
                </a:path>
              </a:pathLst>
            </a:custGeom>
            <a:solidFill>
              <a:srgbClr val="5A51B8"/>
            </a:solidFill>
          </p:spPr>
        </p:sp>
        <p:sp>
          <p:nvSpPr>
            <p:cNvPr name="TextBox 28" id="28"/>
            <p:cNvSpPr txBox="true"/>
            <p:nvPr/>
          </p:nvSpPr>
          <p:spPr>
            <a:xfrm>
              <a:off x="0" y="-47625"/>
              <a:ext cx="2704235" cy="566900"/>
            </a:xfrm>
            <a:prstGeom prst="rect">
              <a:avLst/>
            </a:prstGeom>
          </p:spPr>
          <p:txBody>
            <a:bodyPr anchor="ctr" rtlCol="false" tIns="88900" lIns="88900" bIns="88900" rIns="88900"/>
            <a:lstStyle/>
            <a:p>
              <a:pPr algn="ctr">
                <a:lnSpc>
                  <a:spcPts val="2799"/>
                </a:lnSpc>
              </a:pPr>
              <a:r>
                <a:rPr lang="en-US" sz="1999" spc="221">
                  <a:solidFill>
                    <a:srgbClr val="FFFFFF"/>
                  </a:solidFill>
                  <a:latin typeface="Glacial Indifference"/>
                  <a:ea typeface="Glacial Indifference"/>
                  <a:cs typeface="Glacial Indifference"/>
                  <a:sym typeface="Glacial Indifference"/>
                </a:rPr>
                <a:t>Most core functions (setup, editing, joining, maps) would still need to happen on a phone. The wearable ends up as a “secondary interface,” not a standalone product — limiting its independent usefulness.</a:t>
              </a:r>
            </a:p>
          </p:txBody>
        </p:sp>
      </p:grpSp>
    </p:spTree>
  </p:cSld>
  <p:clrMapOvr>
    <a:masterClrMapping/>
  </p:clrMapOvr>
</p:sld>
</file>

<file path=ppt/slides/slide28.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581025" y="142854"/>
            <a:ext cx="17125950" cy="1592580"/>
          </a:xfrm>
          <a:prstGeom prst="rect">
            <a:avLst/>
          </a:prstGeom>
        </p:spPr>
        <p:txBody>
          <a:bodyPr anchor="t" rtlCol="false" tIns="0" lIns="0" bIns="0" rIns="0">
            <a:spAutoFit/>
          </a:bodyPr>
          <a:lstStyle/>
          <a:p>
            <a:pPr algn="ctr">
              <a:lnSpc>
                <a:spcPts val="13019"/>
              </a:lnSpc>
            </a:pPr>
            <a:r>
              <a:rPr lang="en-US" sz="9300">
                <a:solidFill>
                  <a:srgbClr val="EE6E2C"/>
                </a:solidFill>
                <a:latin typeface="Pagkaki"/>
                <a:ea typeface="Pagkaki"/>
                <a:cs typeface="Pagkaki"/>
                <a:sym typeface="Pagkaki"/>
              </a:rPr>
              <a:t> Pros and Cons of a wearable part 2</a:t>
            </a:r>
          </a:p>
        </p:txBody>
      </p:sp>
      <p:grpSp>
        <p:nvGrpSpPr>
          <p:cNvPr name="Group 3" id="3"/>
          <p:cNvGrpSpPr/>
          <p:nvPr/>
        </p:nvGrpSpPr>
        <p:grpSpPr>
          <a:xfrm rot="0">
            <a:off x="4106393" y="3388946"/>
            <a:ext cx="10075213" cy="2998761"/>
            <a:chOff x="0" y="0"/>
            <a:chExt cx="2653554" cy="789797"/>
          </a:xfrm>
        </p:grpSpPr>
        <p:sp>
          <p:nvSpPr>
            <p:cNvPr name="Freeform 4" id="4"/>
            <p:cNvSpPr/>
            <p:nvPr/>
          </p:nvSpPr>
          <p:spPr>
            <a:xfrm flipH="false" flipV="false" rot="0">
              <a:off x="0" y="0"/>
              <a:ext cx="2653554" cy="789797"/>
            </a:xfrm>
            <a:custGeom>
              <a:avLst/>
              <a:gdLst/>
              <a:ahLst/>
              <a:cxnLst/>
              <a:rect r="r" b="b" t="t" l="l"/>
              <a:pathLst>
                <a:path h="789797" w="2653554">
                  <a:moveTo>
                    <a:pt x="24589" y="0"/>
                  </a:moveTo>
                  <a:lnTo>
                    <a:pt x="2628965" y="0"/>
                  </a:lnTo>
                  <a:cubicBezTo>
                    <a:pt x="2642545" y="0"/>
                    <a:pt x="2653554" y="11009"/>
                    <a:pt x="2653554" y="24589"/>
                  </a:cubicBezTo>
                  <a:lnTo>
                    <a:pt x="2653554" y="765208"/>
                  </a:lnTo>
                  <a:cubicBezTo>
                    <a:pt x="2653554" y="771729"/>
                    <a:pt x="2650964" y="777984"/>
                    <a:pt x="2646352" y="782595"/>
                  </a:cubicBezTo>
                  <a:cubicBezTo>
                    <a:pt x="2641741" y="787206"/>
                    <a:pt x="2635486" y="789797"/>
                    <a:pt x="2628965" y="789797"/>
                  </a:cubicBezTo>
                  <a:lnTo>
                    <a:pt x="24589" y="789797"/>
                  </a:lnTo>
                  <a:cubicBezTo>
                    <a:pt x="11009" y="789797"/>
                    <a:pt x="0" y="778788"/>
                    <a:pt x="0" y="765208"/>
                  </a:cubicBezTo>
                  <a:lnTo>
                    <a:pt x="0" y="24589"/>
                  </a:lnTo>
                  <a:cubicBezTo>
                    <a:pt x="0" y="11009"/>
                    <a:pt x="11009" y="0"/>
                    <a:pt x="24589" y="0"/>
                  </a:cubicBezTo>
                  <a:close/>
                </a:path>
              </a:pathLst>
            </a:custGeom>
            <a:solidFill>
              <a:srgbClr val="5A51B8"/>
            </a:solidFill>
          </p:spPr>
        </p:sp>
        <p:sp>
          <p:nvSpPr>
            <p:cNvPr name="TextBox 5" id="5"/>
            <p:cNvSpPr txBox="true"/>
            <p:nvPr/>
          </p:nvSpPr>
          <p:spPr>
            <a:xfrm>
              <a:off x="0" y="-47625"/>
              <a:ext cx="2653554" cy="837422"/>
            </a:xfrm>
            <a:prstGeom prst="rect">
              <a:avLst/>
            </a:prstGeom>
          </p:spPr>
          <p:txBody>
            <a:bodyPr anchor="ctr" rtlCol="false" tIns="127000" lIns="127000" bIns="127000" rIns="127000"/>
            <a:lstStyle/>
            <a:p>
              <a:pPr algn="ctr">
                <a:lnSpc>
                  <a:spcPts val="3499"/>
                </a:lnSpc>
              </a:pPr>
              <a:r>
                <a:rPr lang="en-US" sz="2499" spc="277">
                  <a:solidFill>
                    <a:srgbClr val="FFFFFF"/>
                  </a:solidFill>
                  <a:latin typeface="Glacial Indifference"/>
                  <a:ea typeface="Glacial Indifference"/>
                  <a:cs typeface="Glacial Indifference"/>
                  <a:sym typeface="Glacial Indifference"/>
                </a:rPr>
                <a:t>Because of the downsides of a wearable (namely the small screen enabling difficulty to perform our tasks, and exclusivity it has by not being widely available), we decided against it</a:t>
              </a:r>
            </a:p>
          </p:txBody>
        </p:sp>
      </p:grpSp>
    </p:spTree>
  </p:cSld>
  <p:clrMapOvr>
    <a:masterClrMapping/>
  </p:clrMapOvr>
</p:sld>
</file>

<file path=ppt/slides/slide29.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14131"/>
            <a:ext cx="16230600" cy="2787649"/>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Justification of our Goals and Measurements</a:t>
            </a:r>
          </a:p>
        </p:txBody>
      </p:sp>
      <p:grpSp>
        <p:nvGrpSpPr>
          <p:cNvPr name="Group 3" id="3"/>
          <p:cNvGrpSpPr/>
          <p:nvPr/>
        </p:nvGrpSpPr>
        <p:grpSpPr>
          <a:xfrm rot="0">
            <a:off x="276112" y="2764233"/>
            <a:ext cx="8033867" cy="1161371"/>
            <a:chOff x="0" y="0"/>
            <a:chExt cx="2115916" cy="305876"/>
          </a:xfrm>
        </p:grpSpPr>
        <p:sp>
          <p:nvSpPr>
            <p:cNvPr name="Freeform 4" id="4"/>
            <p:cNvSpPr/>
            <p:nvPr/>
          </p:nvSpPr>
          <p:spPr>
            <a:xfrm flipH="false" flipV="false" rot="0">
              <a:off x="0" y="0"/>
              <a:ext cx="2115916" cy="305876"/>
            </a:xfrm>
            <a:custGeom>
              <a:avLst/>
              <a:gdLst/>
              <a:ahLst/>
              <a:cxnLst/>
              <a:rect r="r" b="b" t="t" l="l"/>
              <a:pathLst>
                <a:path h="305876" w="2115916">
                  <a:moveTo>
                    <a:pt x="30837" y="0"/>
                  </a:moveTo>
                  <a:lnTo>
                    <a:pt x="2085079" y="0"/>
                  </a:lnTo>
                  <a:cubicBezTo>
                    <a:pt x="2102109" y="0"/>
                    <a:pt x="2115916" y="13806"/>
                    <a:pt x="2115916" y="30837"/>
                  </a:cubicBezTo>
                  <a:lnTo>
                    <a:pt x="2115916" y="275038"/>
                  </a:lnTo>
                  <a:cubicBezTo>
                    <a:pt x="2115916" y="292069"/>
                    <a:pt x="2102109" y="305876"/>
                    <a:pt x="2085079" y="305876"/>
                  </a:cubicBezTo>
                  <a:lnTo>
                    <a:pt x="30837" y="305876"/>
                  </a:lnTo>
                  <a:cubicBezTo>
                    <a:pt x="13806" y="305876"/>
                    <a:pt x="0" y="292069"/>
                    <a:pt x="0" y="275038"/>
                  </a:cubicBezTo>
                  <a:lnTo>
                    <a:pt x="0" y="30837"/>
                  </a:lnTo>
                  <a:cubicBezTo>
                    <a:pt x="0" y="13806"/>
                    <a:pt x="13806" y="0"/>
                    <a:pt x="30837" y="0"/>
                  </a:cubicBezTo>
                  <a:close/>
                </a:path>
              </a:pathLst>
            </a:custGeom>
            <a:solidFill>
              <a:srgbClr val="5A51B8"/>
            </a:solidFill>
          </p:spPr>
        </p:sp>
        <p:sp>
          <p:nvSpPr>
            <p:cNvPr name="TextBox 5" id="5"/>
            <p:cNvSpPr txBox="true"/>
            <p:nvPr/>
          </p:nvSpPr>
          <p:spPr>
            <a:xfrm>
              <a:off x="0" y="-57150"/>
              <a:ext cx="2115916" cy="363026"/>
            </a:xfrm>
            <a:prstGeom prst="rect">
              <a:avLst/>
            </a:prstGeom>
          </p:spPr>
          <p:txBody>
            <a:bodyPr anchor="ctr" rtlCol="false" tIns="50800" lIns="50800" bIns="50800" rIns="50800"/>
            <a:lstStyle/>
            <a:p>
              <a:pPr algn="ctr">
                <a:lnSpc>
                  <a:spcPts val="4199"/>
                </a:lnSpc>
              </a:pPr>
              <a:r>
                <a:rPr lang="en-US" sz="2999" spc="332">
                  <a:solidFill>
                    <a:srgbClr val="FFFFFF"/>
                  </a:solidFill>
                  <a:latin typeface="Glacial Indifference"/>
                  <a:ea typeface="Glacial Indifference"/>
                  <a:cs typeface="Glacial Indifference"/>
                  <a:sym typeface="Glacial Indifference"/>
                </a:rPr>
                <a:t>Efficiency and Ease of Use</a:t>
              </a:r>
            </a:p>
          </p:txBody>
        </p:sp>
      </p:grpSp>
      <p:sp>
        <p:nvSpPr>
          <p:cNvPr name="TextBox 6" id="6"/>
          <p:cNvSpPr txBox="true"/>
          <p:nvPr/>
        </p:nvSpPr>
        <p:spPr>
          <a:xfrm rot="0">
            <a:off x="3721992" y="1684736"/>
            <a:ext cx="1142107" cy="679450"/>
          </a:xfrm>
          <a:prstGeom prst="rect">
            <a:avLst/>
          </a:prstGeom>
        </p:spPr>
        <p:txBody>
          <a:bodyPr anchor="t" rtlCol="false" tIns="0" lIns="0" bIns="0" rIns="0">
            <a:spAutoFit/>
          </a:bodyPr>
          <a:lstStyle/>
          <a:p>
            <a:pPr algn="ctr">
              <a:lnSpc>
                <a:spcPts val="5599"/>
              </a:lnSpc>
            </a:pPr>
            <a:r>
              <a:rPr lang="en-US" sz="3999" b="true">
                <a:solidFill>
                  <a:srgbClr val="000000"/>
                </a:solidFill>
                <a:latin typeface="Canva Sans Bold"/>
                <a:ea typeface="Canva Sans Bold"/>
                <a:cs typeface="Canva Sans Bold"/>
                <a:sym typeface="Canva Sans Bold"/>
              </a:rPr>
              <a:t>Goal</a:t>
            </a:r>
          </a:p>
        </p:txBody>
      </p:sp>
      <p:grpSp>
        <p:nvGrpSpPr>
          <p:cNvPr name="Group 7" id="7"/>
          <p:cNvGrpSpPr/>
          <p:nvPr/>
        </p:nvGrpSpPr>
        <p:grpSpPr>
          <a:xfrm rot="0">
            <a:off x="9868400" y="2801780"/>
            <a:ext cx="8168214" cy="1136422"/>
            <a:chOff x="0" y="0"/>
            <a:chExt cx="2151299" cy="299305"/>
          </a:xfrm>
        </p:grpSpPr>
        <p:sp>
          <p:nvSpPr>
            <p:cNvPr name="Freeform 8" id="8"/>
            <p:cNvSpPr/>
            <p:nvPr/>
          </p:nvSpPr>
          <p:spPr>
            <a:xfrm flipH="false" flipV="false" rot="0">
              <a:off x="0" y="0"/>
              <a:ext cx="2151299" cy="299305"/>
            </a:xfrm>
            <a:custGeom>
              <a:avLst/>
              <a:gdLst/>
              <a:ahLst/>
              <a:cxnLst/>
              <a:rect r="r" b="b" t="t" l="l"/>
              <a:pathLst>
                <a:path h="299305" w="2151299">
                  <a:moveTo>
                    <a:pt x="30330" y="0"/>
                  </a:moveTo>
                  <a:lnTo>
                    <a:pt x="2120969" y="0"/>
                  </a:lnTo>
                  <a:cubicBezTo>
                    <a:pt x="2137720" y="0"/>
                    <a:pt x="2151299" y="13579"/>
                    <a:pt x="2151299" y="30330"/>
                  </a:cubicBezTo>
                  <a:lnTo>
                    <a:pt x="2151299" y="268975"/>
                  </a:lnTo>
                  <a:cubicBezTo>
                    <a:pt x="2151299" y="277019"/>
                    <a:pt x="2148104" y="284733"/>
                    <a:pt x="2142416" y="290421"/>
                  </a:cubicBezTo>
                  <a:cubicBezTo>
                    <a:pt x="2136728" y="296109"/>
                    <a:pt x="2129013" y="299305"/>
                    <a:pt x="2120969" y="299305"/>
                  </a:cubicBezTo>
                  <a:lnTo>
                    <a:pt x="30330" y="299305"/>
                  </a:lnTo>
                  <a:cubicBezTo>
                    <a:pt x="13579" y="299305"/>
                    <a:pt x="0" y="285725"/>
                    <a:pt x="0" y="268975"/>
                  </a:cubicBezTo>
                  <a:lnTo>
                    <a:pt x="0" y="30330"/>
                  </a:lnTo>
                  <a:cubicBezTo>
                    <a:pt x="0" y="13579"/>
                    <a:pt x="13579" y="0"/>
                    <a:pt x="30330" y="0"/>
                  </a:cubicBezTo>
                  <a:close/>
                </a:path>
              </a:pathLst>
            </a:custGeom>
            <a:solidFill>
              <a:srgbClr val="5A51B8"/>
            </a:solidFill>
          </p:spPr>
        </p:sp>
        <p:sp>
          <p:nvSpPr>
            <p:cNvPr name="TextBox 9" id="9"/>
            <p:cNvSpPr txBox="true"/>
            <p:nvPr/>
          </p:nvSpPr>
          <p:spPr>
            <a:xfrm>
              <a:off x="0" y="-57150"/>
              <a:ext cx="2151299" cy="356455"/>
            </a:xfrm>
            <a:prstGeom prst="rect">
              <a:avLst/>
            </a:prstGeom>
          </p:spPr>
          <p:txBody>
            <a:bodyPr anchor="ctr" rtlCol="false" tIns="50800" lIns="50800" bIns="50800" rIns="50800"/>
            <a:lstStyle/>
            <a:p>
              <a:pPr algn="ctr">
                <a:lnSpc>
                  <a:spcPts val="4199"/>
                </a:lnSpc>
              </a:pPr>
              <a:r>
                <a:rPr lang="en-US" sz="2999" spc="332">
                  <a:solidFill>
                    <a:srgbClr val="FFFFFF"/>
                  </a:solidFill>
                  <a:latin typeface="Glacial Indifference"/>
                  <a:ea typeface="Glacial Indifference"/>
                  <a:cs typeface="Glacial Indifference"/>
                  <a:sym typeface="Glacial Indifference"/>
                </a:rPr>
                <a:t>Engagement and Eagerness</a:t>
              </a:r>
            </a:p>
          </p:txBody>
        </p:sp>
      </p:grpSp>
      <p:grpSp>
        <p:nvGrpSpPr>
          <p:cNvPr name="Group 10" id="10"/>
          <p:cNvGrpSpPr/>
          <p:nvPr/>
        </p:nvGrpSpPr>
        <p:grpSpPr>
          <a:xfrm rot="0">
            <a:off x="9868400" y="4335047"/>
            <a:ext cx="8168214" cy="2244971"/>
            <a:chOff x="0" y="0"/>
            <a:chExt cx="2151299" cy="591268"/>
          </a:xfrm>
        </p:grpSpPr>
        <p:sp>
          <p:nvSpPr>
            <p:cNvPr name="Freeform 11" id="11"/>
            <p:cNvSpPr/>
            <p:nvPr/>
          </p:nvSpPr>
          <p:spPr>
            <a:xfrm flipH="false" flipV="false" rot="0">
              <a:off x="0" y="0"/>
              <a:ext cx="2151299" cy="591268"/>
            </a:xfrm>
            <a:custGeom>
              <a:avLst/>
              <a:gdLst/>
              <a:ahLst/>
              <a:cxnLst/>
              <a:rect r="r" b="b" t="t" l="l"/>
              <a:pathLst>
                <a:path h="591268" w="2151299">
                  <a:moveTo>
                    <a:pt x="30330" y="0"/>
                  </a:moveTo>
                  <a:lnTo>
                    <a:pt x="2120969" y="0"/>
                  </a:lnTo>
                  <a:cubicBezTo>
                    <a:pt x="2137720" y="0"/>
                    <a:pt x="2151299" y="13579"/>
                    <a:pt x="2151299" y="30330"/>
                  </a:cubicBezTo>
                  <a:lnTo>
                    <a:pt x="2151299" y="560938"/>
                  </a:lnTo>
                  <a:cubicBezTo>
                    <a:pt x="2151299" y="577689"/>
                    <a:pt x="2137720" y="591268"/>
                    <a:pt x="2120969" y="591268"/>
                  </a:cubicBezTo>
                  <a:lnTo>
                    <a:pt x="30330" y="591268"/>
                  </a:lnTo>
                  <a:cubicBezTo>
                    <a:pt x="13579" y="591268"/>
                    <a:pt x="0" y="577689"/>
                    <a:pt x="0" y="560938"/>
                  </a:cubicBezTo>
                  <a:lnTo>
                    <a:pt x="0" y="30330"/>
                  </a:lnTo>
                  <a:cubicBezTo>
                    <a:pt x="0" y="13579"/>
                    <a:pt x="13579" y="0"/>
                    <a:pt x="30330" y="0"/>
                  </a:cubicBezTo>
                  <a:close/>
                </a:path>
              </a:pathLst>
            </a:custGeom>
            <a:solidFill>
              <a:srgbClr val="5A51B8"/>
            </a:solidFill>
          </p:spPr>
        </p:sp>
        <p:sp>
          <p:nvSpPr>
            <p:cNvPr name="TextBox 12" id="12"/>
            <p:cNvSpPr txBox="true"/>
            <p:nvPr/>
          </p:nvSpPr>
          <p:spPr>
            <a:xfrm>
              <a:off x="0" y="-57150"/>
              <a:ext cx="2151299" cy="648418"/>
            </a:xfrm>
            <a:prstGeom prst="rect">
              <a:avLst/>
            </a:prstGeom>
          </p:spPr>
          <p:txBody>
            <a:bodyPr anchor="ctr" rtlCol="false" tIns="50800" lIns="50800" bIns="50800" rIns="50800"/>
            <a:lstStyle/>
            <a:p>
              <a:pPr algn="ctr">
                <a:lnSpc>
                  <a:spcPts val="3359"/>
                </a:lnSpc>
              </a:pPr>
              <a:r>
                <a:rPr lang="en-US" sz="2399" spc="266">
                  <a:solidFill>
                    <a:srgbClr val="FFFFFF"/>
                  </a:solidFill>
                  <a:latin typeface="Glacial Indifference"/>
                  <a:ea typeface="Glacial Indifference"/>
                  <a:cs typeface="Glacial Indifference"/>
                  <a:sym typeface="Glacial Indifference"/>
                </a:rPr>
                <a:t>Why logical based on the current progress of the project: We are designing for social connection. Engagement helps us gauge whether the basic concept sparks enough interest to be adopted beyond a single use, even at its bare bones.</a:t>
              </a:r>
            </a:p>
          </p:txBody>
        </p:sp>
      </p:grpSp>
      <p:sp>
        <p:nvSpPr>
          <p:cNvPr name="TextBox 13" id="13"/>
          <p:cNvSpPr txBox="true"/>
          <p:nvPr/>
        </p:nvSpPr>
        <p:spPr>
          <a:xfrm rot="0">
            <a:off x="13381454" y="1684736"/>
            <a:ext cx="1142107" cy="679450"/>
          </a:xfrm>
          <a:prstGeom prst="rect">
            <a:avLst/>
          </a:prstGeom>
        </p:spPr>
        <p:txBody>
          <a:bodyPr anchor="t" rtlCol="false" tIns="0" lIns="0" bIns="0" rIns="0">
            <a:spAutoFit/>
          </a:bodyPr>
          <a:lstStyle/>
          <a:p>
            <a:pPr algn="ctr">
              <a:lnSpc>
                <a:spcPts val="5599"/>
              </a:lnSpc>
            </a:pPr>
            <a:r>
              <a:rPr lang="en-US" sz="3999" b="true">
                <a:solidFill>
                  <a:srgbClr val="000000"/>
                </a:solidFill>
                <a:latin typeface="Canva Sans Bold"/>
                <a:ea typeface="Canva Sans Bold"/>
                <a:cs typeface="Canva Sans Bold"/>
                <a:sym typeface="Canva Sans Bold"/>
              </a:rPr>
              <a:t>Goal</a:t>
            </a:r>
          </a:p>
        </p:txBody>
      </p:sp>
      <p:grpSp>
        <p:nvGrpSpPr>
          <p:cNvPr name="Group 14" id="14"/>
          <p:cNvGrpSpPr/>
          <p:nvPr/>
        </p:nvGrpSpPr>
        <p:grpSpPr>
          <a:xfrm rot="0">
            <a:off x="9868400" y="7081425"/>
            <a:ext cx="8168214" cy="2596286"/>
            <a:chOff x="0" y="0"/>
            <a:chExt cx="2151299" cy="683796"/>
          </a:xfrm>
        </p:grpSpPr>
        <p:sp>
          <p:nvSpPr>
            <p:cNvPr name="Freeform 15" id="15"/>
            <p:cNvSpPr/>
            <p:nvPr/>
          </p:nvSpPr>
          <p:spPr>
            <a:xfrm flipH="false" flipV="false" rot="0">
              <a:off x="0" y="0"/>
              <a:ext cx="2151299" cy="683796"/>
            </a:xfrm>
            <a:custGeom>
              <a:avLst/>
              <a:gdLst/>
              <a:ahLst/>
              <a:cxnLst/>
              <a:rect r="r" b="b" t="t" l="l"/>
              <a:pathLst>
                <a:path h="683796" w="2151299">
                  <a:moveTo>
                    <a:pt x="30330" y="0"/>
                  </a:moveTo>
                  <a:lnTo>
                    <a:pt x="2120969" y="0"/>
                  </a:lnTo>
                  <a:cubicBezTo>
                    <a:pt x="2137720" y="0"/>
                    <a:pt x="2151299" y="13579"/>
                    <a:pt x="2151299" y="30330"/>
                  </a:cubicBezTo>
                  <a:lnTo>
                    <a:pt x="2151299" y="653466"/>
                  </a:lnTo>
                  <a:cubicBezTo>
                    <a:pt x="2151299" y="661510"/>
                    <a:pt x="2148104" y="669224"/>
                    <a:pt x="2142416" y="674912"/>
                  </a:cubicBezTo>
                  <a:cubicBezTo>
                    <a:pt x="2136728" y="680600"/>
                    <a:pt x="2129013" y="683796"/>
                    <a:pt x="2120969" y="683796"/>
                  </a:cubicBezTo>
                  <a:lnTo>
                    <a:pt x="30330" y="683796"/>
                  </a:lnTo>
                  <a:cubicBezTo>
                    <a:pt x="13579" y="683796"/>
                    <a:pt x="0" y="670216"/>
                    <a:pt x="0" y="653466"/>
                  </a:cubicBezTo>
                  <a:lnTo>
                    <a:pt x="0" y="30330"/>
                  </a:lnTo>
                  <a:cubicBezTo>
                    <a:pt x="0" y="13579"/>
                    <a:pt x="13579" y="0"/>
                    <a:pt x="30330" y="0"/>
                  </a:cubicBezTo>
                  <a:close/>
                </a:path>
              </a:pathLst>
            </a:custGeom>
            <a:solidFill>
              <a:srgbClr val="5A51B8"/>
            </a:solidFill>
          </p:spPr>
        </p:sp>
        <p:sp>
          <p:nvSpPr>
            <p:cNvPr name="TextBox 16" id="16"/>
            <p:cNvSpPr txBox="true"/>
            <p:nvPr/>
          </p:nvSpPr>
          <p:spPr>
            <a:xfrm>
              <a:off x="0" y="-57150"/>
              <a:ext cx="2151299" cy="740946"/>
            </a:xfrm>
            <a:prstGeom prst="rect">
              <a:avLst/>
            </a:prstGeom>
          </p:spPr>
          <p:txBody>
            <a:bodyPr anchor="ctr" rtlCol="false" tIns="50800" lIns="50800" bIns="50800" rIns="50800"/>
            <a:lstStyle/>
            <a:p>
              <a:pPr algn="ctr">
                <a:lnSpc>
                  <a:spcPts val="3359"/>
                </a:lnSpc>
              </a:pPr>
              <a:r>
                <a:rPr lang="en-US" sz="2399" spc="266">
                  <a:solidFill>
                    <a:srgbClr val="FFFFFF"/>
                  </a:solidFill>
                  <a:latin typeface="Glacial Indifference"/>
                  <a:ea typeface="Glacial Indifference"/>
                  <a:cs typeface="Glacial Indifference"/>
                  <a:sym typeface="Glacial Indifference"/>
                </a:rPr>
                <a:t>What these goals mean for particular solution moving forward: We need to ensure the app is not only usable but enjoyable, motivating users to return for future crawls. High engagement signals strong community potential.</a:t>
              </a:r>
            </a:p>
            <a:p>
              <a:pPr algn="ctr">
                <a:lnSpc>
                  <a:spcPts val="3359"/>
                </a:lnSpc>
              </a:pPr>
            </a:p>
          </p:txBody>
        </p:sp>
      </p:grpSp>
      <p:grpSp>
        <p:nvGrpSpPr>
          <p:cNvPr name="Group 17" id="17"/>
          <p:cNvGrpSpPr/>
          <p:nvPr/>
        </p:nvGrpSpPr>
        <p:grpSpPr>
          <a:xfrm rot="0">
            <a:off x="276112" y="4335047"/>
            <a:ext cx="8033867" cy="2244971"/>
            <a:chOff x="0" y="0"/>
            <a:chExt cx="2115916" cy="591268"/>
          </a:xfrm>
        </p:grpSpPr>
        <p:sp>
          <p:nvSpPr>
            <p:cNvPr name="Freeform 18" id="18"/>
            <p:cNvSpPr/>
            <p:nvPr/>
          </p:nvSpPr>
          <p:spPr>
            <a:xfrm flipH="false" flipV="false" rot="0">
              <a:off x="0" y="0"/>
              <a:ext cx="2115916" cy="591268"/>
            </a:xfrm>
            <a:custGeom>
              <a:avLst/>
              <a:gdLst/>
              <a:ahLst/>
              <a:cxnLst/>
              <a:rect r="r" b="b" t="t" l="l"/>
              <a:pathLst>
                <a:path h="591268" w="2115916">
                  <a:moveTo>
                    <a:pt x="30837" y="0"/>
                  </a:moveTo>
                  <a:lnTo>
                    <a:pt x="2085079" y="0"/>
                  </a:lnTo>
                  <a:cubicBezTo>
                    <a:pt x="2102109" y="0"/>
                    <a:pt x="2115916" y="13806"/>
                    <a:pt x="2115916" y="30837"/>
                  </a:cubicBezTo>
                  <a:lnTo>
                    <a:pt x="2115916" y="560431"/>
                  </a:lnTo>
                  <a:cubicBezTo>
                    <a:pt x="2115916" y="577462"/>
                    <a:pt x="2102109" y="591268"/>
                    <a:pt x="2085079" y="591268"/>
                  </a:cubicBezTo>
                  <a:lnTo>
                    <a:pt x="30837" y="591268"/>
                  </a:lnTo>
                  <a:cubicBezTo>
                    <a:pt x="13806" y="591268"/>
                    <a:pt x="0" y="577462"/>
                    <a:pt x="0" y="560431"/>
                  </a:cubicBezTo>
                  <a:lnTo>
                    <a:pt x="0" y="30837"/>
                  </a:lnTo>
                  <a:cubicBezTo>
                    <a:pt x="0" y="13806"/>
                    <a:pt x="13806" y="0"/>
                    <a:pt x="30837" y="0"/>
                  </a:cubicBezTo>
                  <a:close/>
                </a:path>
              </a:pathLst>
            </a:custGeom>
            <a:solidFill>
              <a:srgbClr val="5A51B8"/>
            </a:solidFill>
          </p:spPr>
        </p:sp>
        <p:sp>
          <p:nvSpPr>
            <p:cNvPr name="TextBox 19" id="19"/>
            <p:cNvSpPr txBox="true"/>
            <p:nvPr/>
          </p:nvSpPr>
          <p:spPr>
            <a:xfrm>
              <a:off x="0" y="-57150"/>
              <a:ext cx="2115916" cy="648418"/>
            </a:xfrm>
            <a:prstGeom prst="rect">
              <a:avLst/>
            </a:prstGeom>
          </p:spPr>
          <p:txBody>
            <a:bodyPr anchor="ctr" rtlCol="false" tIns="50800" lIns="50800" bIns="50800" rIns="50800"/>
            <a:lstStyle/>
            <a:p>
              <a:pPr algn="ctr">
                <a:lnSpc>
                  <a:spcPts val="3359"/>
                </a:lnSpc>
              </a:pPr>
              <a:r>
                <a:rPr lang="en-US" sz="2399" spc="266">
                  <a:solidFill>
                    <a:srgbClr val="FFFFFF"/>
                  </a:solidFill>
                  <a:latin typeface="Glacial Indifference"/>
                  <a:ea typeface="Glacial Indifference"/>
                  <a:cs typeface="Glacial Indifference"/>
                  <a:sym typeface="Glacial Indifference"/>
                </a:rPr>
                <a:t>Why logical based on the current progress of the project: In our bare bones prototype, long completion times or confusing navigation show where our concept or wording fails.</a:t>
              </a:r>
            </a:p>
          </p:txBody>
        </p:sp>
      </p:grpSp>
      <p:grpSp>
        <p:nvGrpSpPr>
          <p:cNvPr name="Group 20" id="20"/>
          <p:cNvGrpSpPr/>
          <p:nvPr/>
        </p:nvGrpSpPr>
        <p:grpSpPr>
          <a:xfrm rot="0">
            <a:off x="276112" y="6807197"/>
            <a:ext cx="8033867" cy="3204118"/>
            <a:chOff x="0" y="0"/>
            <a:chExt cx="2115916" cy="843883"/>
          </a:xfrm>
        </p:grpSpPr>
        <p:sp>
          <p:nvSpPr>
            <p:cNvPr name="Freeform 21" id="21"/>
            <p:cNvSpPr/>
            <p:nvPr/>
          </p:nvSpPr>
          <p:spPr>
            <a:xfrm flipH="false" flipV="false" rot="0">
              <a:off x="0" y="0"/>
              <a:ext cx="2115916" cy="843883"/>
            </a:xfrm>
            <a:custGeom>
              <a:avLst/>
              <a:gdLst/>
              <a:ahLst/>
              <a:cxnLst/>
              <a:rect r="r" b="b" t="t" l="l"/>
              <a:pathLst>
                <a:path h="843883" w="2115916">
                  <a:moveTo>
                    <a:pt x="30837" y="0"/>
                  </a:moveTo>
                  <a:lnTo>
                    <a:pt x="2085079" y="0"/>
                  </a:lnTo>
                  <a:cubicBezTo>
                    <a:pt x="2102109" y="0"/>
                    <a:pt x="2115916" y="13806"/>
                    <a:pt x="2115916" y="30837"/>
                  </a:cubicBezTo>
                  <a:lnTo>
                    <a:pt x="2115916" y="813046"/>
                  </a:lnTo>
                  <a:cubicBezTo>
                    <a:pt x="2115916" y="830077"/>
                    <a:pt x="2102109" y="843883"/>
                    <a:pt x="2085079" y="843883"/>
                  </a:cubicBezTo>
                  <a:lnTo>
                    <a:pt x="30837" y="843883"/>
                  </a:lnTo>
                  <a:cubicBezTo>
                    <a:pt x="13806" y="843883"/>
                    <a:pt x="0" y="830077"/>
                    <a:pt x="0" y="813046"/>
                  </a:cubicBezTo>
                  <a:lnTo>
                    <a:pt x="0" y="30837"/>
                  </a:lnTo>
                  <a:cubicBezTo>
                    <a:pt x="0" y="13806"/>
                    <a:pt x="13806" y="0"/>
                    <a:pt x="30837" y="0"/>
                  </a:cubicBezTo>
                  <a:close/>
                </a:path>
              </a:pathLst>
            </a:custGeom>
            <a:solidFill>
              <a:srgbClr val="5A51B8"/>
            </a:solidFill>
          </p:spPr>
        </p:sp>
        <p:sp>
          <p:nvSpPr>
            <p:cNvPr name="TextBox 22" id="22"/>
            <p:cNvSpPr txBox="true"/>
            <p:nvPr/>
          </p:nvSpPr>
          <p:spPr>
            <a:xfrm>
              <a:off x="0" y="-57150"/>
              <a:ext cx="2115916" cy="901033"/>
            </a:xfrm>
            <a:prstGeom prst="rect">
              <a:avLst/>
            </a:prstGeom>
          </p:spPr>
          <p:txBody>
            <a:bodyPr anchor="ctr" rtlCol="false" tIns="50800" lIns="50800" bIns="50800" rIns="50800"/>
            <a:lstStyle/>
            <a:p>
              <a:pPr algn="ctr">
                <a:lnSpc>
                  <a:spcPts val="3359"/>
                </a:lnSpc>
              </a:pPr>
              <a:r>
                <a:rPr lang="en-US" sz="2399" spc="266">
                  <a:solidFill>
                    <a:srgbClr val="FFFFFF"/>
                  </a:solidFill>
                  <a:latin typeface="Glacial Indifference"/>
                  <a:ea typeface="Glacial Indifference"/>
                  <a:cs typeface="Glacial Indifference"/>
                  <a:sym typeface="Glacial Indifference"/>
                </a:rPr>
                <a:t>What these goals mean for particular solution moving forward: Ease of use is key, since users will interact with this during chore runs. Early data helps us identify friction before investing in high-fidelity design.</a:t>
              </a:r>
            </a:p>
          </p:txBody>
        </p:sp>
      </p:grpSp>
    </p:spTree>
  </p:cSld>
  <p:clrMapOvr>
    <a:masterClrMapping/>
  </p:clrMapOvr>
</p:sld>
</file>

<file path=ppt/slides/slide30.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Test Preparation</a:t>
            </a:r>
          </a:p>
        </p:txBody>
      </p:sp>
      <p:sp>
        <p:nvSpPr>
          <p:cNvPr name="TextBox 3" id="3"/>
          <p:cNvSpPr txBox="true"/>
          <p:nvPr/>
        </p:nvSpPr>
        <p:spPr>
          <a:xfrm rot="0">
            <a:off x="3635157" y="2145029"/>
            <a:ext cx="11017687" cy="490855"/>
          </a:xfrm>
          <a:prstGeom prst="rect">
            <a:avLst/>
          </a:prstGeom>
        </p:spPr>
        <p:txBody>
          <a:bodyPr anchor="t" rtlCol="false" tIns="0" lIns="0" bIns="0" rIns="0">
            <a:spAutoFit/>
          </a:bodyPr>
          <a:lstStyle/>
          <a:p>
            <a:pPr algn="ctr">
              <a:lnSpc>
                <a:spcPts val="3919"/>
              </a:lnSpc>
            </a:pPr>
            <a:r>
              <a:rPr lang="en-US" sz="2799">
                <a:solidFill>
                  <a:srgbClr val="272665"/>
                </a:solidFill>
                <a:latin typeface="Glacial Indifference"/>
                <a:ea typeface="Glacial Indifference"/>
                <a:cs typeface="Glacial Indifference"/>
                <a:sym typeface="Glacial Indifference"/>
              </a:rPr>
              <a:t>Script</a:t>
            </a:r>
          </a:p>
        </p:txBody>
      </p:sp>
      <p:grpSp>
        <p:nvGrpSpPr>
          <p:cNvPr name="Group 4" id="4"/>
          <p:cNvGrpSpPr/>
          <p:nvPr/>
        </p:nvGrpSpPr>
        <p:grpSpPr>
          <a:xfrm rot="0">
            <a:off x="186358" y="4061456"/>
            <a:ext cx="5487737" cy="2594229"/>
            <a:chOff x="0" y="0"/>
            <a:chExt cx="1445330" cy="683254"/>
          </a:xfrm>
        </p:grpSpPr>
        <p:sp>
          <p:nvSpPr>
            <p:cNvPr name="Freeform 5" id="5"/>
            <p:cNvSpPr/>
            <p:nvPr/>
          </p:nvSpPr>
          <p:spPr>
            <a:xfrm flipH="false" flipV="false" rot="0">
              <a:off x="0" y="0"/>
              <a:ext cx="1445330" cy="683254"/>
            </a:xfrm>
            <a:custGeom>
              <a:avLst/>
              <a:gdLst/>
              <a:ahLst/>
              <a:cxnLst/>
              <a:rect r="r" b="b" t="t" l="l"/>
              <a:pathLst>
                <a:path h="683254" w="1445330">
                  <a:moveTo>
                    <a:pt x="45145" y="0"/>
                  </a:moveTo>
                  <a:lnTo>
                    <a:pt x="1400185" y="0"/>
                  </a:lnTo>
                  <a:cubicBezTo>
                    <a:pt x="1412158" y="0"/>
                    <a:pt x="1423641" y="4756"/>
                    <a:pt x="1432107" y="13223"/>
                  </a:cubicBezTo>
                  <a:cubicBezTo>
                    <a:pt x="1440574" y="21689"/>
                    <a:pt x="1445330" y="33171"/>
                    <a:pt x="1445330" y="45145"/>
                  </a:cubicBezTo>
                  <a:lnTo>
                    <a:pt x="1445330" y="638109"/>
                  </a:lnTo>
                  <a:cubicBezTo>
                    <a:pt x="1445330" y="650082"/>
                    <a:pt x="1440574" y="661565"/>
                    <a:pt x="1432107" y="670031"/>
                  </a:cubicBezTo>
                  <a:cubicBezTo>
                    <a:pt x="1423641" y="678497"/>
                    <a:pt x="1412158" y="683254"/>
                    <a:pt x="1400185" y="683254"/>
                  </a:cubicBezTo>
                  <a:lnTo>
                    <a:pt x="45145" y="683254"/>
                  </a:lnTo>
                  <a:cubicBezTo>
                    <a:pt x="33171" y="683254"/>
                    <a:pt x="21689" y="678497"/>
                    <a:pt x="13223" y="670031"/>
                  </a:cubicBezTo>
                  <a:cubicBezTo>
                    <a:pt x="4756" y="661565"/>
                    <a:pt x="0" y="650082"/>
                    <a:pt x="0" y="638109"/>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6" id="6"/>
            <p:cNvSpPr txBox="true"/>
            <p:nvPr/>
          </p:nvSpPr>
          <p:spPr>
            <a:xfrm>
              <a:off x="0" y="-38100"/>
              <a:ext cx="1445330" cy="721354"/>
            </a:xfrm>
            <a:prstGeom prst="rect">
              <a:avLst/>
            </a:prstGeom>
          </p:spPr>
          <p:txBody>
            <a:bodyPr anchor="ctr" rtlCol="false" tIns="127000" lIns="127000" bIns="127000" rIns="127000"/>
            <a:lstStyle/>
            <a:p>
              <a:pPr algn="ctr">
                <a:lnSpc>
                  <a:spcPts val="2100"/>
                </a:lnSpc>
              </a:pPr>
              <a:r>
                <a:rPr lang="en-US" sz="1500" spc="166">
                  <a:solidFill>
                    <a:srgbClr val="FFFFFF"/>
                  </a:solidFill>
                  <a:latin typeface="Glacial Indifference"/>
                  <a:ea typeface="Glacial Indifference"/>
                  <a:cs typeface="Glacial Indifference"/>
                  <a:sym typeface="Glacial Indifference"/>
                </a:rPr>
                <a:t>“Hi, we’re testing a prototype of our app called ShopCrawl, which helps people join, create, and connect through social chore shopping crawls. I’ll ask you to complete a few tasks in the prototype, one at a time. Please think aloud as you go. [Name] will observe and take notes, while [I] will be the facilitator and computer moving around the paper prototype. Before we begin, I’ll briefly demo the system so you understand how the app works.”</a:t>
              </a:r>
            </a:p>
          </p:txBody>
        </p:sp>
      </p:grpSp>
      <p:grpSp>
        <p:nvGrpSpPr>
          <p:cNvPr name="Group 7" id="7"/>
          <p:cNvGrpSpPr/>
          <p:nvPr/>
        </p:nvGrpSpPr>
        <p:grpSpPr>
          <a:xfrm rot="0">
            <a:off x="186358" y="3067054"/>
            <a:ext cx="5487737" cy="656647"/>
            <a:chOff x="0" y="0"/>
            <a:chExt cx="1445330" cy="172944"/>
          </a:xfrm>
        </p:grpSpPr>
        <p:sp>
          <p:nvSpPr>
            <p:cNvPr name="Freeform 8" id="8"/>
            <p:cNvSpPr/>
            <p:nvPr/>
          </p:nvSpPr>
          <p:spPr>
            <a:xfrm flipH="false" flipV="false" rot="0">
              <a:off x="0" y="0"/>
              <a:ext cx="1445330" cy="172944"/>
            </a:xfrm>
            <a:custGeom>
              <a:avLst/>
              <a:gdLst/>
              <a:ahLst/>
              <a:cxnLst/>
              <a:rect r="r" b="b" t="t" l="l"/>
              <a:pathLst>
                <a:path h="172944" w="1445330">
                  <a:moveTo>
                    <a:pt x="45145" y="0"/>
                  </a:moveTo>
                  <a:lnTo>
                    <a:pt x="1400185" y="0"/>
                  </a:lnTo>
                  <a:cubicBezTo>
                    <a:pt x="1412158" y="0"/>
                    <a:pt x="1423641" y="4756"/>
                    <a:pt x="1432107" y="13223"/>
                  </a:cubicBezTo>
                  <a:cubicBezTo>
                    <a:pt x="1440574" y="21689"/>
                    <a:pt x="1445330" y="33171"/>
                    <a:pt x="1445330" y="45145"/>
                  </a:cubicBezTo>
                  <a:lnTo>
                    <a:pt x="1445330" y="127799"/>
                  </a:lnTo>
                  <a:cubicBezTo>
                    <a:pt x="1445330" y="139773"/>
                    <a:pt x="1440574" y="151255"/>
                    <a:pt x="1432107" y="159721"/>
                  </a:cubicBezTo>
                  <a:cubicBezTo>
                    <a:pt x="1423641" y="168188"/>
                    <a:pt x="1412158" y="172944"/>
                    <a:pt x="1400185" y="172944"/>
                  </a:cubicBezTo>
                  <a:lnTo>
                    <a:pt x="45145" y="172944"/>
                  </a:lnTo>
                  <a:cubicBezTo>
                    <a:pt x="33171" y="172944"/>
                    <a:pt x="21689" y="168188"/>
                    <a:pt x="13223" y="159721"/>
                  </a:cubicBezTo>
                  <a:cubicBezTo>
                    <a:pt x="4756" y="151255"/>
                    <a:pt x="0" y="139773"/>
                    <a:pt x="0" y="127799"/>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9" id="9"/>
            <p:cNvSpPr txBox="true"/>
            <p:nvPr/>
          </p:nvSpPr>
          <p:spPr>
            <a:xfrm>
              <a:off x="0" y="-47625"/>
              <a:ext cx="1445330" cy="220569"/>
            </a:xfrm>
            <a:prstGeom prst="rect">
              <a:avLst/>
            </a:prstGeom>
          </p:spPr>
          <p:txBody>
            <a:bodyPr anchor="ctr" rtlCol="false" tIns="127000" lIns="127000" bIns="127000" rIns="127000"/>
            <a:lstStyle/>
            <a:p>
              <a:pPr algn="ctr">
                <a:lnSpc>
                  <a:spcPts val="2799"/>
                </a:lnSpc>
              </a:pPr>
              <a:r>
                <a:rPr lang="en-US" sz="1999" spc="221">
                  <a:solidFill>
                    <a:srgbClr val="FFFFFF"/>
                  </a:solidFill>
                  <a:latin typeface="Glacial Indifference"/>
                  <a:ea typeface="Glacial Indifference"/>
                  <a:cs typeface="Glacial Indifference"/>
                  <a:sym typeface="Glacial Indifference"/>
                </a:rPr>
                <a:t>Introduction</a:t>
              </a:r>
            </a:p>
          </p:txBody>
        </p:sp>
      </p:grpSp>
      <p:grpSp>
        <p:nvGrpSpPr>
          <p:cNvPr name="Group 10" id="10"/>
          <p:cNvGrpSpPr/>
          <p:nvPr/>
        </p:nvGrpSpPr>
        <p:grpSpPr>
          <a:xfrm rot="0">
            <a:off x="186358" y="8074332"/>
            <a:ext cx="5487737" cy="1260729"/>
            <a:chOff x="0" y="0"/>
            <a:chExt cx="1445330" cy="332044"/>
          </a:xfrm>
        </p:grpSpPr>
        <p:sp>
          <p:nvSpPr>
            <p:cNvPr name="Freeform 11" id="11"/>
            <p:cNvSpPr/>
            <p:nvPr/>
          </p:nvSpPr>
          <p:spPr>
            <a:xfrm flipH="false" flipV="false" rot="0">
              <a:off x="0" y="0"/>
              <a:ext cx="1445330" cy="332044"/>
            </a:xfrm>
            <a:custGeom>
              <a:avLst/>
              <a:gdLst/>
              <a:ahLst/>
              <a:cxnLst/>
              <a:rect r="r" b="b" t="t" l="l"/>
              <a:pathLst>
                <a:path h="332044" w="1445330">
                  <a:moveTo>
                    <a:pt x="45145" y="0"/>
                  </a:moveTo>
                  <a:lnTo>
                    <a:pt x="1400185" y="0"/>
                  </a:lnTo>
                  <a:cubicBezTo>
                    <a:pt x="1412158" y="0"/>
                    <a:pt x="1423641" y="4756"/>
                    <a:pt x="1432107" y="13223"/>
                  </a:cubicBezTo>
                  <a:cubicBezTo>
                    <a:pt x="1440574" y="21689"/>
                    <a:pt x="1445330" y="33171"/>
                    <a:pt x="1445330" y="45145"/>
                  </a:cubicBezTo>
                  <a:lnTo>
                    <a:pt x="1445330" y="286899"/>
                  </a:lnTo>
                  <a:cubicBezTo>
                    <a:pt x="1445330" y="298872"/>
                    <a:pt x="1440574" y="310355"/>
                    <a:pt x="1432107" y="318821"/>
                  </a:cubicBezTo>
                  <a:cubicBezTo>
                    <a:pt x="1423641" y="327288"/>
                    <a:pt x="1412158" y="332044"/>
                    <a:pt x="1400185" y="332044"/>
                  </a:cubicBezTo>
                  <a:lnTo>
                    <a:pt x="45145" y="332044"/>
                  </a:lnTo>
                  <a:cubicBezTo>
                    <a:pt x="33171" y="332044"/>
                    <a:pt x="21689" y="327288"/>
                    <a:pt x="13223" y="318821"/>
                  </a:cubicBezTo>
                  <a:cubicBezTo>
                    <a:pt x="4756" y="310355"/>
                    <a:pt x="0" y="298872"/>
                    <a:pt x="0" y="286899"/>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12" id="12"/>
            <p:cNvSpPr txBox="true"/>
            <p:nvPr/>
          </p:nvSpPr>
          <p:spPr>
            <a:xfrm>
              <a:off x="0" y="-38100"/>
              <a:ext cx="1445330" cy="370144"/>
            </a:xfrm>
            <a:prstGeom prst="rect">
              <a:avLst/>
            </a:prstGeom>
          </p:spPr>
          <p:txBody>
            <a:bodyPr anchor="ctr" rtlCol="false" tIns="127000" lIns="127000" bIns="127000" rIns="127000"/>
            <a:lstStyle/>
            <a:p>
              <a:pPr algn="ctr">
                <a:lnSpc>
                  <a:spcPts val="2100"/>
                </a:lnSpc>
              </a:pPr>
              <a:r>
                <a:rPr lang="en-US" sz="1500" spc="166">
                  <a:solidFill>
                    <a:srgbClr val="FFFFFF"/>
                  </a:solidFill>
                  <a:latin typeface="Glacial Indifference"/>
                  <a:ea typeface="Glacial Indifference"/>
                  <a:cs typeface="Glacial Indifference"/>
                  <a:sym typeface="Glacial Indifference"/>
                </a:rPr>
                <a:t>“You’ve just opened ShopCrawl because you want to join a crawl happening near you. Your task is to find a crawl that looks interesting and join it. Remember to think aloud as you go.”</a:t>
              </a:r>
            </a:p>
          </p:txBody>
        </p:sp>
      </p:grpSp>
      <p:grpSp>
        <p:nvGrpSpPr>
          <p:cNvPr name="Group 13" id="13"/>
          <p:cNvGrpSpPr/>
          <p:nvPr/>
        </p:nvGrpSpPr>
        <p:grpSpPr>
          <a:xfrm rot="0">
            <a:off x="6112245" y="4061456"/>
            <a:ext cx="6063510" cy="3623386"/>
            <a:chOff x="0" y="0"/>
            <a:chExt cx="1596974" cy="954307"/>
          </a:xfrm>
        </p:grpSpPr>
        <p:sp>
          <p:nvSpPr>
            <p:cNvPr name="Freeform 14" id="14"/>
            <p:cNvSpPr/>
            <p:nvPr/>
          </p:nvSpPr>
          <p:spPr>
            <a:xfrm flipH="false" flipV="false" rot="0">
              <a:off x="0" y="0"/>
              <a:ext cx="1596974" cy="954307"/>
            </a:xfrm>
            <a:custGeom>
              <a:avLst/>
              <a:gdLst/>
              <a:ahLst/>
              <a:cxnLst/>
              <a:rect r="r" b="b" t="t" l="l"/>
              <a:pathLst>
                <a:path h="954307" w="1596974">
                  <a:moveTo>
                    <a:pt x="40858" y="0"/>
                  </a:moveTo>
                  <a:lnTo>
                    <a:pt x="1556116" y="0"/>
                  </a:lnTo>
                  <a:cubicBezTo>
                    <a:pt x="1578681" y="0"/>
                    <a:pt x="1596974" y="18293"/>
                    <a:pt x="1596974" y="40858"/>
                  </a:cubicBezTo>
                  <a:lnTo>
                    <a:pt x="1596974" y="913450"/>
                  </a:lnTo>
                  <a:cubicBezTo>
                    <a:pt x="1596974" y="924286"/>
                    <a:pt x="1592669" y="934678"/>
                    <a:pt x="1585007" y="942340"/>
                  </a:cubicBezTo>
                  <a:cubicBezTo>
                    <a:pt x="1577345" y="950003"/>
                    <a:pt x="1566952" y="954307"/>
                    <a:pt x="1556116" y="954307"/>
                  </a:cubicBezTo>
                  <a:lnTo>
                    <a:pt x="40858" y="954307"/>
                  </a:lnTo>
                  <a:cubicBezTo>
                    <a:pt x="18293" y="954307"/>
                    <a:pt x="0" y="936015"/>
                    <a:pt x="0" y="913450"/>
                  </a:cubicBezTo>
                  <a:lnTo>
                    <a:pt x="0" y="40858"/>
                  </a:lnTo>
                  <a:cubicBezTo>
                    <a:pt x="0" y="18293"/>
                    <a:pt x="18293" y="0"/>
                    <a:pt x="40858" y="0"/>
                  </a:cubicBezTo>
                  <a:close/>
                </a:path>
              </a:pathLst>
            </a:custGeom>
            <a:solidFill>
              <a:srgbClr val="5A51B8"/>
            </a:solidFill>
          </p:spPr>
        </p:sp>
        <p:sp>
          <p:nvSpPr>
            <p:cNvPr name="TextBox 15" id="15"/>
            <p:cNvSpPr txBox="true"/>
            <p:nvPr/>
          </p:nvSpPr>
          <p:spPr>
            <a:xfrm>
              <a:off x="0" y="-38100"/>
              <a:ext cx="1596974" cy="992407"/>
            </a:xfrm>
            <a:prstGeom prst="rect">
              <a:avLst/>
            </a:prstGeom>
          </p:spPr>
          <p:txBody>
            <a:bodyPr anchor="ctr" rtlCol="false" tIns="127000" lIns="127000" bIns="127000" rIns="127000"/>
            <a:lstStyle/>
            <a:p>
              <a:pPr algn="ctr">
                <a:lnSpc>
                  <a:spcPts val="2659"/>
                </a:lnSpc>
              </a:pPr>
              <a:r>
                <a:rPr lang="en-US" b="true" sz="1899" spc="210">
                  <a:solidFill>
                    <a:srgbClr val="FFFFFF"/>
                  </a:solidFill>
                  <a:latin typeface="Glacial Indifference Bold"/>
                  <a:ea typeface="Glacial Indifference Bold"/>
                  <a:cs typeface="Glacial Indifference Bold"/>
                  <a:sym typeface="Glacial Indifference Bold"/>
                </a:rPr>
                <a:t>Task 1 – Join a Crawl (Simple)</a:t>
              </a:r>
            </a:p>
            <a:p>
              <a:pPr algn="ctr">
                <a:lnSpc>
                  <a:spcPts val="2100"/>
                </a:lnSpc>
              </a:pPr>
              <a:r>
                <a:rPr lang="en-US" sz="1500" spc="166">
                  <a:solidFill>
                    <a:srgbClr val="FFFFFF"/>
                  </a:solidFill>
                  <a:latin typeface="Glacial Indifference"/>
                  <a:ea typeface="Glacial Indifference"/>
                  <a:cs typeface="Glacial Indifference"/>
                  <a:sym typeface="Glacial Indifference"/>
                </a:rPr>
                <a:t>“You’ve just opened ShopCrawl because you want to join a crawl happening near you. Your task is to find a crawl that looks interesting and join it. Remember to think aloud as you go.”</a:t>
              </a:r>
            </a:p>
            <a:p>
              <a:pPr algn="ctr">
                <a:lnSpc>
                  <a:spcPts val="2659"/>
                </a:lnSpc>
              </a:pPr>
              <a:r>
                <a:rPr lang="en-US" b="true" sz="1899" spc="210">
                  <a:solidFill>
                    <a:srgbClr val="FFFFFF"/>
                  </a:solidFill>
                  <a:latin typeface="Glacial Indifference Bold"/>
                  <a:ea typeface="Glacial Indifference Bold"/>
                  <a:cs typeface="Glacial Indifference Bold"/>
                  <a:sym typeface="Glacial Indifference Bold"/>
                </a:rPr>
                <a:t>Task 2 – Create a Crawl (Moderate)</a:t>
              </a:r>
            </a:p>
            <a:p>
              <a:pPr algn="ctr">
                <a:lnSpc>
                  <a:spcPts val="2100"/>
                </a:lnSpc>
              </a:pPr>
              <a:r>
                <a:rPr lang="en-US" sz="1500" spc="166">
                  <a:solidFill>
                    <a:srgbClr val="FFFFFF"/>
                  </a:solidFill>
                  <a:latin typeface="Glacial Indifference"/>
                  <a:ea typeface="Glacial Indifference"/>
                  <a:cs typeface="Glacial Indifference"/>
                  <a:sym typeface="Glacial Indifference"/>
                </a:rPr>
                <a:t>“Now, imagine you want to create your own crawl.”</a:t>
              </a:r>
            </a:p>
            <a:p>
              <a:pPr algn="ctr">
                <a:lnSpc>
                  <a:spcPts val="2520"/>
                </a:lnSpc>
              </a:pPr>
              <a:r>
                <a:rPr lang="en-US" b="true" sz="1800" spc="199">
                  <a:solidFill>
                    <a:srgbClr val="FFFFFF"/>
                  </a:solidFill>
                  <a:latin typeface="Glacial Indifference Bold"/>
                  <a:ea typeface="Glacial Indifference Bold"/>
                  <a:cs typeface="Glacial Indifference Bold"/>
                  <a:sym typeface="Glacial Indifference Bold"/>
                </a:rPr>
                <a:t>Task 3 – Connect with Someone from a Past Crawl (Complex)</a:t>
              </a:r>
            </a:p>
            <a:p>
              <a:pPr algn="ctr">
                <a:lnSpc>
                  <a:spcPts val="2100"/>
                </a:lnSpc>
              </a:pPr>
              <a:r>
                <a:rPr lang="en-US" sz="1500" spc="166">
                  <a:solidFill>
                    <a:srgbClr val="FFFFFF"/>
                  </a:solidFill>
                  <a:latin typeface="Glacial Indifference"/>
                  <a:ea typeface="Glacial Indifference"/>
                  <a:cs typeface="Glacial Indifference"/>
                  <a:sym typeface="Glacial Indifference"/>
                </a:rPr>
                <a:t>“Now, imagine you want to reach out to someone you met on a past crawl, and then add them as a friend. </a:t>
              </a:r>
            </a:p>
            <a:p>
              <a:pPr algn="ctr">
                <a:lnSpc>
                  <a:spcPts val="2100"/>
                </a:lnSpc>
              </a:pPr>
            </a:p>
          </p:txBody>
        </p:sp>
      </p:grpSp>
      <p:grpSp>
        <p:nvGrpSpPr>
          <p:cNvPr name="Group 16" id="16"/>
          <p:cNvGrpSpPr/>
          <p:nvPr/>
        </p:nvGrpSpPr>
        <p:grpSpPr>
          <a:xfrm rot="0">
            <a:off x="186358" y="7036685"/>
            <a:ext cx="5487737" cy="656647"/>
            <a:chOff x="0" y="0"/>
            <a:chExt cx="1445330" cy="172944"/>
          </a:xfrm>
        </p:grpSpPr>
        <p:sp>
          <p:nvSpPr>
            <p:cNvPr name="Freeform 17" id="17"/>
            <p:cNvSpPr/>
            <p:nvPr/>
          </p:nvSpPr>
          <p:spPr>
            <a:xfrm flipH="false" flipV="false" rot="0">
              <a:off x="0" y="0"/>
              <a:ext cx="1445330" cy="172944"/>
            </a:xfrm>
            <a:custGeom>
              <a:avLst/>
              <a:gdLst/>
              <a:ahLst/>
              <a:cxnLst/>
              <a:rect r="r" b="b" t="t" l="l"/>
              <a:pathLst>
                <a:path h="172944" w="1445330">
                  <a:moveTo>
                    <a:pt x="45145" y="0"/>
                  </a:moveTo>
                  <a:lnTo>
                    <a:pt x="1400185" y="0"/>
                  </a:lnTo>
                  <a:cubicBezTo>
                    <a:pt x="1412158" y="0"/>
                    <a:pt x="1423641" y="4756"/>
                    <a:pt x="1432107" y="13223"/>
                  </a:cubicBezTo>
                  <a:cubicBezTo>
                    <a:pt x="1440574" y="21689"/>
                    <a:pt x="1445330" y="33171"/>
                    <a:pt x="1445330" y="45145"/>
                  </a:cubicBezTo>
                  <a:lnTo>
                    <a:pt x="1445330" y="127799"/>
                  </a:lnTo>
                  <a:cubicBezTo>
                    <a:pt x="1445330" y="139773"/>
                    <a:pt x="1440574" y="151255"/>
                    <a:pt x="1432107" y="159721"/>
                  </a:cubicBezTo>
                  <a:cubicBezTo>
                    <a:pt x="1423641" y="168188"/>
                    <a:pt x="1412158" y="172944"/>
                    <a:pt x="1400185" y="172944"/>
                  </a:cubicBezTo>
                  <a:lnTo>
                    <a:pt x="45145" y="172944"/>
                  </a:lnTo>
                  <a:cubicBezTo>
                    <a:pt x="33171" y="172944"/>
                    <a:pt x="21689" y="168188"/>
                    <a:pt x="13223" y="159721"/>
                  </a:cubicBezTo>
                  <a:cubicBezTo>
                    <a:pt x="4756" y="151255"/>
                    <a:pt x="0" y="139773"/>
                    <a:pt x="0" y="127799"/>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18" id="18"/>
            <p:cNvSpPr txBox="true"/>
            <p:nvPr/>
          </p:nvSpPr>
          <p:spPr>
            <a:xfrm>
              <a:off x="0" y="-47625"/>
              <a:ext cx="1445330" cy="220569"/>
            </a:xfrm>
            <a:prstGeom prst="rect">
              <a:avLst/>
            </a:prstGeom>
          </p:spPr>
          <p:txBody>
            <a:bodyPr anchor="ctr" rtlCol="false" tIns="127000" lIns="127000" bIns="127000" rIns="127000"/>
            <a:lstStyle/>
            <a:p>
              <a:pPr algn="ctr">
                <a:lnSpc>
                  <a:spcPts val="2799"/>
                </a:lnSpc>
              </a:pPr>
              <a:r>
                <a:rPr lang="en-US" sz="1999" spc="221">
                  <a:solidFill>
                    <a:srgbClr val="FFFFFF"/>
                  </a:solidFill>
                  <a:latin typeface="Glacial Indifference"/>
                  <a:ea typeface="Glacial Indifference"/>
                  <a:cs typeface="Glacial Indifference"/>
                  <a:sym typeface="Glacial Indifference"/>
                </a:rPr>
                <a:t>Brief Demo</a:t>
              </a:r>
            </a:p>
          </p:txBody>
        </p:sp>
      </p:grpSp>
      <p:grpSp>
        <p:nvGrpSpPr>
          <p:cNvPr name="Group 19" id="19"/>
          <p:cNvGrpSpPr/>
          <p:nvPr/>
        </p:nvGrpSpPr>
        <p:grpSpPr>
          <a:xfrm rot="0">
            <a:off x="6400132" y="3067054"/>
            <a:ext cx="5487737" cy="656647"/>
            <a:chOff x="0" y="0"/>
            <a:chExt cx="1445330" cy="172944"/>
          </a:xfrm>
        </p:grpSpPr>
        <p:sp>
          <p:nvSpPr>
            <p:cNvPr name="Freeform 20" id="20"/>
            <p:cNvSpPr/>
            <p:nvPr/>
          </p:nvSpPr>
          <p:spPr>
            <a:xfrm flipH="false" flipV="false" rot="0">
              <a:off x="0" y="0"/>
              <a:ext cx="1445330" cy="172944"/>
            </a:xfrm>
            <a:custGeom>
              <a:avLst/>
              <a:gdLst/>
              <a:ahLst/>
              <a:cxnLst/>
              <a:rect r="r" b="b" t="t" l="l"/>
              <a:pathLst>
                <a:path h="172944" w="1445330">
                  <a:moveTo>
                    <a:pt x="45145" y="0"/>
                  </a:moveTo>
                  <a:lnTo>
                    <a:pt x="1400185" y="0"/>
                  </a:lnTo>
                  <a:cubicBezTo>
                    <a:pt x="1412158" y="0"/>
                    <a:pt x="1423641" y="4756"/>
                    <a:pt x="1432107" y="13223"/>
                  </a:cubicBezTo>
                  <a:cubicBezTo>
                    <a:pt x="1440574" y="21689"/>
                    <a:pt x="1445330" y="33171"/>
                    <a:pt x="1445330" y="45145"/>
                  </a:cubicBezTo>
                  <a:lnTo>
                    <a:pt x="1445330" y="127799"/>
                  </a:lnTo>
                  <a:cubicBezTo>
                    <a:pt x="1445330" y="139773"/>
                    <a:pt x="1440574" y="151255"/>
                    <a:pt x="1432107" y="159721"/>
                  </a:cubicBezTo>
                  <a:cubicBezTo>
                    <a:pt x="1423641" y="168188"/>
                    <a:pt x="1412158" y="172944"/>
                    <a:pt x="1400185" y="172944"/>
                  </a:cubicBezTo>
                  <a:lnTo>
                    <a:pt x="45145" y="172944"/>
                  </a:lnTo>
                  <a:cubicBezTo>
                    <a:pt x="33171" y="172944"/>
                    <a:pt x="21689" y="168188"/>
                    <a:pt x="13223" y="159721"/>
                  </a:cubicBezTo>
                  <a:cubicBezTo>
                    <a:pt x="4756" y="151255"/>
                    <a:pt x="0" y="139773"/>
                    <a:pt x="0" y="127799"/>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21" id="21"/>
            <p:cNvSpPr txBox="true"/>
            <p:nvPr/>
          </p:nvSpPr>
          <p:spPr>
            <a:xfrm>
              <a:off x="0" y="-47625"/>
              <a:ext cx="1445330" cy="220569"/>
            </a:xfrm>
            <a:prstGeom prst="rect">
              <a:avLst/>
            </a:prstGeom>
          </p:spPr>
          <p:txBody>
            <a:bodyPr anchor="ctr" rtlCol="false" tIns="127000" lIns="127000" bIns="127000" rIns="127000"/>
            <a:lstStyle/>
            <a:p>
              <a:pPr algn="ctr">
                <a:lnSpc>
                  <a:spcPts val="2799"/>
                </a:lnSpc>
              </a:pPr>
              <a:r>
                <a:rPr lang="en-US" sz="1999" spc="221">
                  <a:solidFill>
                    <a:srgbClr val="FFFFFF"/>
                  </a:solidFill>
                  <a:latin typeface="Glacial Indifference"/>
                  <a:ea typeface="Glacial Indifference"/>
                  <a:cs typeface="Glacial Indifference"/>
                  <a:sym typeface="Glacial Indifference"/>
                </a:rPr>
                <a:t>Task Testing</a:t>
              </a:r>
            </a:p>
          </p:txBody>
        </p:sp>
      </p:grpSp>
      <p:grpSp>
        <p:nvGrpSpPr>
          <p:cNvPr name="Group 22" id="22"/>
          <p:cNvGrpSpPr/>
          <p:nvPr/>
        </p:nvGrpSpPr>
        <p:grpSpPr>
          <a:xfrm rot="0">
            <a:off x="12675929" y="4061456"/>
            <a:ext cx="5356351" cy="2127961"/>
            <a:chOff x="0" y="0"/>
            <a:chExt cx="1410726" cy="560451"/>
          </a:xfrm>
        </p:grpSpPr>
        <p:sp>
          <p:nvSpPr>
            <p:cNvPr name="Freeform 23" id="23"/>
            <p:cNvSpPr/>
            <p:nvPr/>
          </p:nvSpPr>
          <p:spPr>
            <a:xfrm flipH="false" flipV="false" rot="0">
              <a:off x="0" y="0"/>
              <a:ext cx="1410726" cy="560451"/>
            </a:xfrm>
            <a:custGeom>
              <a:avLst/>
              <a:gdLst/>
              <a:ahLst/>
              <a:cxnLst/>
              <a:rect r="r" b="b" t="t" l="l"/>
              <a:pathLst>
                <a:path h="560451" w="1410726">
                  <a:moveTo>
                    <a:pt x="46252" y="0"/>
                  </a:moveTo>
                  <a:lnTo>
                    <a:pt x="1364474" y="0"/>
                  </a:lnTo>
                  <a:cubicBezTo>
                    <a:pt x="1376741" y="0"/>
                    <a:pt x="1388506" y="4873"/>
                    <a:pt x="1397179" y="13547"/>
                  </a:cubicBezTo>
                  <a:cubicBezTo>
                    <a:pt x="1405853" y="22221"/>
                    <a:pt x="1410726" y="33985"/>
                    <a:pt x="1410726" y="46252"/>
                  </a:cubicBezTo>
                  <a:lnTo>
                    <a:pt x="1410726" y="514199"/>
                  </a:lnTo>
                  <a:cubicBezTo>
                    <a:pt x="1410726" y="539743"/>
                    <a:pt x="1390019" y="560451"/>
                    <a:pt x="1364474" y="560451"/>
                  </a:cubicBezTo>
                  <a:lnTo>
                    <a:pt x="46252" y="560451"/>
                  </a:lnTo>
                  <a:cubicBezTo>
                    <a:pt x="20708" y="560451"/>
                    <a:pt x="0" y="539743"/>
                    <a:pt x="0" y="514199"/>
                  </a:cubicBezTo>
                  <a:lnTo>
                    <a:pt x="0" y="46252"/>
                  </a:lnTo>
                  <a:cubicBezTo>
                    <a:pt x="0" y="20708"/>
                    <a:pt x="20708" y="0"/>
                    <a:pt x="46252" y="0"/>
                  </a:cubicBezTo>
                  <a:close/>
                </a:path>
              </a:pathLst>
            </a:custGeom>
            <a:solidFill>
              <a:srgbClr val="5A51B8"/>
            </a:solidFill>
          </p:spPr>
        </p:sp>
        <p:sp>
          <p:nvSpPr>
            <p:cNvPr name="TextBox 24" id="24"/>
            <p:cNvSpPr txBox="true"/>
            <p:nvPr/>
          </p:nvSpPr>
          <p:spPr>
            <a:xfrm>
              <a:off x="0" y="-38100"/>
              <a:ext cx="1410726" cy="598551"/>
            </a:xfrm>
            <a:prstGeom prst="rect">
              <a:avLst/>
            </a:prstGeom>
          </p:spPr>
          <p:txBody>
            <a:bodyPr anchor="ctr" rtlCol="false" tIns="127000" lIns="127000" bIns="127000" rIns="127000"/>
            <a:lstStyle/>
            <a:p>
              <a:pPr algn="ctr" marL="410209" indent="-205105" lvl="1">
                <a:lnSpc>
                  <a:spcPts val="2659"/>
                </a:lnSpc>
                <a:buAutoNum type="arabicPeriod" startAt="1"/>
              </a:pPr>
              <a:r>
                <a:rPr lang="en-US" sz="1899" spc="210">
                  <a:solidFill>
                    <a:srgbClr val="FFFFFF"/>
                  </a:solidFill>
                  <a:latin typeface="Glacial Indifference"/>
                  <a:ea typeface="Glacial Indifference"/>
                  <a:cs typeface="Glacial Indifference"/>
                  <a:sym typeface="Glacial Indifference"/>
                </a:rPr>
                <a:t>“On a scale of 1–5, how easy was it to complete the last task?”</a:t>
              </a:r>
            </a:p>
            <a:p>
              <a:pPr algn="ctr" marL="410209" indent="-205105" lvl="1">
                <a:lnSpc>
                  <a:spcPts val="2659"/>
                </a:lnSpc>
                <a:buAutoNum type="arabicPeriod" startAt="1"/>
              </a:pPr>
              <a:r>
                <a:rPr lang="en-US" sz="1899" spc="210">
                  <a:solidFill>
                    <a:srgbClr val="FFFFFF"/>
                  </a:solidFill>
                  <a:latin typeface="Glacial Indifference"/>
                  <a:ea typeface="Glacial Indifference"/>
                  <a:cs typeface="Glacial Indifference"/>
                  <a:sym typeface="Glacial Indifference"/>
                </a:rPr>
                <a:t>“On a scale of 1–5, how interested are you in using ShopCrawl again?”</a:t>
              </a:r>
            </a:p>
            <a:p>
              <a:pPr algn="ctr">
                <a:lnSpc>
                  <a:spcPts val="2659"/>
                </a:lnSpc>
              </a:pPr>
            </a:p>
            <a:p>
              <a:pPr algn="ctr">
                <a:lnSpc>
                  <a:spcPts val="2100"/>
                </a:lnSpc>
              </a:pPr>
            </a:p>
          </p:txBody>
        </p:sp>
      </p:grpSp>
      <p:grpSp>
        <p:nvGrpSpPr>
          <p:cNvPr name="Group 25" id="25"/>
          <p:cNvGrpSpPr/>
          <p:nvPr/>
        </p:nvGrpSpPr>
        <p:grpSpPr>
          <a:xfrm rot="0">
            <a:off x="12610236" y="3067054"/>
            <a:ext cx="5487737" cy="656647"/>
            <a:chOff x="0" y="0"/>
            <a:chExt cx="1445330" cy="172944"/>
          </a:xfrm>
        </p:grpSpPr>
        <p:sp>
          <p:nvSpPr>
            <p:cNvPr name="Freeform 26" id="26"/>
            <p:cNvSpPr/>
            <p:nvPr/>
          </p:nvSpPr>
          <p:spPr>
            <a:xfrm flipH="false" flipV="false" rot="0">
              <a:off x="0" y="0"/>
              <a:ext cx="1445330" cy="172944"/>
            </a:xfrm>
            <a:custGeom>
              <a:avLst/>
              <a:gdLst/>
              <a:ahLst/>
              <a:cxnLst/>
              <a:rect r="r" b="b" t="t" l="l"/>
              <a:pathLst>
                <a:path h="172944" w="1445330">
                  <a:moveTo>
                    <a:pt x="45145" y="0"/>
                  </a:moveTo>
                  <a:lnTo>
                    <a:pt x="1400185" y="0"/>
                  </a:lnTo>
                  <a:cubicBezTo>
                    <a:pt x="1412158" y="0"/>
                    <a:pt x="1423641" y="4756"/>
                    <a:pt x="1432107" y="13223"/>
                  </a:cubicBezTo>
                  <a:cubicBezTo>
                    <a:pt x="1440574" y="21689"/>
                    <a:pt x="1445330" y="33171"/>
                    <a:pt x="1445330" y="45145"/>
                  </a:cubicBezTo>
                  <a:lnTo>
                    <a:pt x="1445330" y="127799"/>
                  </a:lnTo>
                  <a:cubicBezTo>
                    <a:pt x="1445330" y="139773"/>
                    <a:pt x="1440574" y="151255"/>
                    <a:pt x="1432107" y="159721"/>
                  </a:cubicBezTo>
                  <a:cubicBezTo>
                    <a:pt x="1423641" y="168188"/>
                    <a:pt x="1412158" y="172944"/>
                    <a:pt x="1400185" y="172944"/>
                  </a:cubicBezTo>
                  <a:lnTo>
                    <a:pt x="45145" y="172944"/>
                  </a:lnTo>
                  <a:cubicBezTo>
                    <a:pt x="33171" y="172944"/>
                    <a:pt x="21689" y="168188"/>
                    <a:pt x="13223" y="159721"/>
                  </a:cubicBezTo>
                  <a:cubicBezTo>
                    <a:pt x="4756" y="151255"/>
                    <a:pt x="0" y="139773"/>
                    <a:pt x="0" y="127799"/>
                  </a:cubicBezTo>
                  <a:lnTo>
                    <a:pt x="0" y="45145"/>
                  </a:lnTo>
                  <a:cubicBezTo>
                    <a:pt x="0" y="33171"/>
                    <a:pt x="4756" y="21689"/>
                    <a:pt x="13223" y="13223"/>
                  </a:cubicBezTo>
                  <a:cubicBezTo>
                    <a:pt x="21689" y="4756"/>
                    <a:pt x="33171" y="0"/>
                    <a:pt x="45145" y="0"/>
                  </a:cubicBezTo>
                  <a:close/>
                </a:path>
              </a:pathLst>
            </a:custGeom>
            <a:solidFill>
              <a:srgbClr val="5A51B8"/>
            </a:solidFill>
          </p:spPr>
        </p:sp>
        <p:sp>
          <p:nvSpPr>
            <p:cNvPr name="TextBox 27" id="27"/>
            <p:cNvSpPr txBox="true"/>
            <p:nvPr/>
          </p:nvSpPr>
          <p:spPr>
            <a:xfrm>
              <a:off x="0" y="-47625"/>
              <a:ext cx="1445330" cy="220569"/>
            </a:xfrm>
            <a:prstGeom prst="rect">
              <a:avLst/>
            </a:prstGeom>
          </p:spPr>
          <p:txBody>
            <a:bodyPr anchor="ctr" rtlCol="false" tIns="127000" lIns="127000" bIns="127000" rIns="127000"/>
            <a:lstStyle/>
            <a:p>
              <a:pPr algn="ctr">
                <a:lnSpc>
                  <a:spcPts val="2799"/>
                </a:lnSpc>
              </a:pPr>
              <a:r>
                <a:rPr lang="en-US" sz="1999" spc="221">
                  <a:solidFill>
                    <a:srgbClr val="FFFFFF"/>
                  </a:solidFill>
                  <a:latin typeface="Glacial Indifference"/>
                  <a:ea typeface="Glacial Indifference"/>
                  <a:cs typeface="Glacial Indifference"/>
                  <a:sym typeface="Glacial Indifference"/>
                </a:rPr>
                <a:t>Wrap up</a:t>
              </a:r>
            </a:p>
          </p:txBody>
        </p:sp>
      </p:grpSp>
    </p:spTree>
  </p:cSld>
  <p:clrMapOvr>
    <a:masterClrMapping/>
  </p:clrMapOvr>
</p:sld>
</file>

<file path=ppt/slides/slide31.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Overview of Each Page / Demo Flow</a:t>
            </a:r>
          </a:p>
        </p:txBody>
      </p:sp>
      <p:grpSp>
        <p:nvGrpSpPr>
          <p:cNvPr name="Group 3" id="3"/>
          <p:cNvGrpSpPr/>
          <p:nvPr/>
        </p:nvGrpSpPr>
        <p:grpSpPr>
          <a:xfrm rot="0">
            <a:off x="4537542" y="2503050"/>
            <a:ext cx="3707294" cy="2465858"/>
            <a:chOff x="0" y="0"/>
            <a:chExt cx="976407" cy="649444"/>
          </a:xfrm>
        </p:grpSpPr>
        <p:sp>
          <p:nvSpPr>
            <p:cNvPr name="Freeform 4" id="4"/>
            <p:cNvSpPr/>
            <p:nvPr/>
          </p:nvSpPr>
          <p:spPr>
            <a:xfrm flipH="false" flipV="false" rot="0">
              <a:off x="0" y="0"/>
              <a:ext cx="976407" cy="649444"/>
            </a:xfrm>
            <a:custGeom>
              <a:avLst/>
              <a:gdLst/>
              <a:ahLst/>
              <a:cxnLst/>
              <a:rect r="r" b="b" t="t" l="l"/>
              <a:pathLst>
                <a:path h="649444" w="976407">
                  <a:moveTo>
                    <a:pt x="66825" y="0"/>
                  </a:moveTo>
                  <a:lnTo>
                    <a:pt x="909581" y="0"/>
                  </a:lnTo>
                  <a:cubicBezTo>
                    <a:pt x="927304" y="0"/>
                    <a:pt x="944302" y="7041"/>
                    <a:pt x="956834" y="19573"/>
                  </a:cubicBezTo>
                  <a:cubicBezTo>
                    <a:pt x="969366" y="32105"/>
                    <a:pt x="976407" y="49102"/>
                    <a:pt x="976407" y="66825"/>
                  </a:cubicBezTo>
                  <a:lnTo>
                    <a:pt x="976407" y="582619"/>
                  </a:lnTo>
                  <a:cubicBezTo>
                    <a:pt x="976407" y="600342"/>
                    <a:pt x="969366" y="617339"/>
                    <a:pt x="956834" y="629871"/>
                  </a:cubicBezTo>
                  <a:cubicBezTo>
                    <a:pt x="944302" y="642404"/>
                    <a:pt x="927304" y="649444"/>
                    <a:pt x="909581" y="649444"/>
                  </a:cubicBezTo>
                  <a:lnTo>
                    <a:pt x="66825" y="649444"/>
                  </a:lnTo>
                  <a:cubicBezTo>
                    <a:pt x="49102" y="649444"/>
                    <a:pt x="32105" y="642404"/>
                    <a:pt x="19573" y="629871"/>
                  </a:cubicBezTo>
                  <a:cubicBezTo>
                    <a:pt x="7041" y="617339"/>
                    <a:pt x="0" y="600342"/>
                    <a:pt x="0" y="582619"/>
                  </a:cubicBezTo>
                  <a:lnTo>
                    <a:pt x="0" y="66825"/>
                  </a:lnTo>
                  <a:cubicBezTo>
                    <a:pt x="0" y="49102"/>
                    <a:pt x="7041" y="32105"/>
                    <a:pt x="19573" y="19573"/>
                  </a:cubicBezTo>
                  <a:cubicBezTo>
                    <a:pt x="32105" y="7041"/>
                    <a:pt x="49102" y="0"/>
                    <a:pt x="66825" y="0"/>
                  </a:cubicBezTo>
                  <a:close/>
                </a:path>
              </a:pathLst>
            </a:custGeom>
            <a:solidFill>
              <a:srgbClr val="5A51B8"/>
            </a:solidFill>
          </p:spPr>
        </p:sp>
        <p:sp>
          <p:nvSpPr>
            <p:cNvPr name="TextBox 5" id="5"/>
            <p:cNvSpPr txBox="true"/>
            <p:nvPr/>
          </p:nvSpPr>
          <p:spPr>
            <a:xfrm>
              <a:off x="0" y="-28575"/>
              <a:ext cx="976407" cy="678019"/>
            </a:xfrm>
            <a:prstGeom prst="rect">
              <a:avLst/>
            </a:prstGeom>
          </p:spPr>
          <p:txBody>
            <a:bodyPr anchor="ctr" rtlCol="false" tIns="127000" lIns="127000" bIns="127000" rIns="127000"/>
            <a:lstStyle/>
            <a:p>
              <a:pPr algn="l">
                <a:lnSpc>
                  <a:spcPts val="2379"/>
                </a:lnSpc>
              </a:pPr>
              <a:r>
                <a:rPr lang="en-US" sz="1699" spc="188" b="true">
                  <a:solidFill>
                    <a:srgbClr val="FFFFFF"/>
                  </a:solidFill>
                  <a:latin typeface="Glacial Indifference Bold"/>
                  <a:ea typeface="Glacial Indifference Bold"/>
                  <a:cs typeface="Glacial Indifference Bold"/>
                  <a:sym typeface="Glacial Indifference Bold"/>
                </a:rPr>
                <a:t> Start with the home screen: </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Join Crawl, create crawl, past crawls buttons</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My friends page button</a:t>
              </a:r>
            </a:p>
            <a:p>
              <a:pPr algn="l">
                <a:lnSpc>
                  <a:spcPts val="2100"/>
                </a:lnSpc>
              </a:pPr>
              <a:r>
                <a:rPr lang="en-US" sz="1500" spc="166">
                  <a:solidFill>
                    <a:srgbClr val="FFFFFF"/>
                  </a:solidFill>
                  <a:latin typeface="Glacial Indifference"/>
                  <a:ea typeface="Glacial Indifference"/>
                  <a:cs typeface="Glacial Indifference"/>
                  <a:sym typeface="Glacial Indifference"/>
                </a:rPr>
                <a:t>Each screen can go back to the join / create / past or the my friends </a:t>
              </a:r>
            </a:p>
          </p:txBody>
        </p:sp>
      </p:grpSp>
      <p:grpSp>
        <p:nvGrpSpPr>
          <p:cNvPr name="Group 6" id="6"/>
          <p:cNvGrpSpPr/>
          <p:nvPr/>
        </p:nvGrpSpPr>
        <p:grpSpPr>
          <a:xfrm rot="0">
            <a:off x="2116763" y="5683005"/>
            <a:ext cx="3707294" cy="2465858"/>
            <a:chOff x="0" y="0"/>
            <a:chExt cx="976407" cy="649444"/>
          </a:xfrm>
        </p:grpSpPr>
        <p:sp>
          <p:nvSpPr>
            <p:cNvPr name="Freeform 7" id="7"/>
            <p:cNvSpPr/>
            <p:nvPr/>
          </p:nvSpPr>
          <p:spPr>
            <a:xfrm flipH="false" flipV="false" rot="0">
              <a:off x="0" y="0"/>
              <a:ext cx="976407" cy="649444"/>
            </a:xfrm>
            <a:custGeom>
              <a:avLst/>
              <a:gdLst/>
              <a:ahLst/>
              <a:cxnLst/>
              <a:rect r="r" b="b" t="t" l="l"/>
              <a:pathLst>
                <a:path h="649444" w="976407">
                  <a:moveTo>
                    <a:pt x="66825" y="0"/>
                  </a:moveTo>
                  <a:lnTo>
                    <a:pt x="909581" y="0"/>
                  </a:lnTo>
                  <a:cubicBezTo>
                    <a:pt x="927304" y="0"/>
                    <a:pt x="944302" y="7041"/>
                    <a:pt x="956834" y="19573"/>
                  </a:cubicBezTo>
                  <a:cubicBezTo>
                    <a:pt x="969366" y="32105"/>
                    <a:pt x="976407" y="49102"/>
                    <a:pt x="976407" y="66825"/>
                  </a:cubicBezTo>
                  <a:lnTo>
                    <a:pt x="976407" y="582619"/>
                  </a:lnTo>
                  <a:cubicBezTo>
                    <a:pt x="976407" y="600342"/>
                    <a:pt x="969366" y="617339"/>
                    <a:pt x="956834" y="629871"/>
                  </a:cubicBezTo>
                  <a:cubicBezTo>
                    <a:pt x="944302" y="642404"/>
                    <a:pt x="927304" y="649444"/>
                    <a:pt x="909581" y="649444"/>
                  </a:cubicBezTo>
                  <a:lnTo>
                    <a:pt x="66825" y="649444"/>
                  </a:lnTo>
                  <a:cubicBezTo>
                    <a:pt x="49102" y="649444"/>
                    <a:pt x="32105" y="642404"/>
                    <a:pt x="19573" y="629871"/>
                  </a:cubicBezTo>
                  <a:cubicBezTo>
                    <a:pt x="7041" y="617339"/>
                    <a:pt x="0" y="600342"/>
                    <a:pt x="0" y="582619"/>
                  </a:cubicBezTo>
                  <a:lnTo>
                    <a:pt x="0" y="66825"/>
                  </a:lnTo>
                  <a:cubicBezTo>
                    <a:pt x="0" y="49102"/>
                    <a:pt x="7041" y="32105"/>
                    <a:pt x="19573" y="19573"/>
                  </a:cubicBezTo>
                  <a:cubicBezTo>
                    <a:pt x="32105" y="7041"/>
                    <a:pt x="49102" y="0"/>
                    <a:pt x="66825" y="0"/>
                  </a:cubicBezTo>
                  <a:close/>
                </a:path>
              </a:pathLst>
            </a:custGeom>
            <a:solidFill>
              <a:srgbClr val="5A51B8"/>
            </a:solidFill>
          </p:spPr>
        </p:sp>
        <p:sp>
          <p:nvSpPr>
            <p:cNvPr name="TextBox 8" id="8"/>
            <p:cNvSpPr txBox="true"/>
            <p:nvPr/>
          </p:nvSpPr>
          <p:spPr>
            <a:xfrm>
              <a:off x="0" y="-28575"/>
              <a:ext cx="976407" cy="678019"/>
            </a:xfrm>
            <a:prstGeom prst="rect">
              <a:avLst/>
            </a:prstGeom>
          </p:spPr>
          <p:txBody>
            <a:bodyPr anchor="ctr" rtlCol="false" tIns="127000" lIns="127000" bIns="127000" rIns="127000"/>
            <a:lstStyle/>
            <a:p>
              <a:pPr algn="l">
                <a:lnSpc>
                  <a:spcPts val="2379"/>
                </a:lnSpc>
              </a:pPr>
              <a:r>
                <a:rPr lang="en-US" sz="1699" spc="188" b="true">
                  <a:solidFill>
                    <a:srgbClr val="FFFFFF"/>
                  </a:solidFill>
                  <a:latin typeface="Glacial Indifference Bold"/>
                  <a:ea typeface="Glacial Indifference Bold"/>
                  <a:cs typeface="Glacial Indifference Bold"/>
                  <a:sym typeface="Glacial Indifference Bold"/>
                </a:rPr>
                <a:t>Join Crawl</a:t>
              </a:r>
              <a:r>
                <a:rPr lang="en-US" sz="1699" spc="188">
                  <a:solidFill>
                    <a:srgbClr val="FFFFFF"/>
                  </a:solidFill>
                  <a:latin typeface="Glacial Indifference"/>
                  <a:ea typeface="Glacial Indifference"/>
                  <a:cs typeface="Glacial Indifference"/>
                  <a:sym typeface="Glacial Indifference"/>
                </a:rPr>
                <a:t>: </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Home screen (slid</a:t>
              </a:r>
              <a:r>
                <a:rPr lang="en-US" sz="1500" spc="166">
                  <a:solidFill>
                    <a:srgbClr val="FFFFFF"/>
                  </a:solidFill>
                  <a:latin typeface="Glacial Indifference"/>
                  <a:ea typeface="Glacial Indifference"/>
                  <a:cs typeface="Glacial Indifference"/>
                  <a:sym typeface="Glacial Indifference"/>
                </a:rPr>
                <a:t>ing view of different ones), arrow to</a:t>
              </a:r>
              <a:r>
                <a:rPr lang="en-US" sz="1500" spc="166">
                  <a:solidFill>
                    <a:srgbClr val="FFFFFF"/>
                  </a:solidFill>
                  <a:latin typeface="Glacial Indifference"/>
                  <a:ea typeface="Glacial Indifference"/>
                  <a:cs typeface="Glacial Indifference"/>
                  <a:sym typeface="Glacial Indifference"/>
                </a:rPr>
                <a:t> others</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Join button -&gt; </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C</a:t>
              </a:r>
              <a:r>
                <a:rPr lang="en-US" sz="1500" spc="166">
                  <a:solidFill>
                    <a:srgbClr val="FFFFFF"/>
                  </a:solidFill>
                  <a:latin typeface="Glacial Indifference"/>
                  <a:ea typeface="Glacial Indifference"/>
                  <a:cs typeface="Glacial Indifference"/>
                  <a:sym typeface="Glacial Indifference"/>
                </a:rPr>
                <a:t>reate -&gt; create crawl</a:t>
              </a:r>
            </a:p>
            <a:p>
              <a:pPr algn="l">
                <a:lnSpc>
                  <a:spcPts val="2100"/>
                </a:lnSpc>
              </a:pPr>
              <a:r>
                <a:rPr lang="en-US" sz="1500" spc="166">
                  <a:solidFill>
                    <a:srgbClr val="FFFFFF"/>
                  </a:solidFill>
                  <a:latin typeface="Glacial Indifference"/>
                  <a:ea typeface="Glacial Indifference"/>
                  <a:cs typeface="Glacial Indifference"/>
                  <a:sym typeface="Glacial Indifference"/>
                </a:rPr>
                <a:t> </a:t>
              </a:r>
            </a:p>
          </p:txBody>
        </p:sp>
      </p:grpSp>
      <p:grpSp>
        <p:nvGrpSpPr>
          <p:cNvPr name="Group 9" id="9"/>
          <p:cNvGrpSpPr/>
          <p:nvPr/>
        </p:nvGrpSpPr>
        <p:grpSpPr>
          <a:xfrm rot="0">
            <a:off x="14326717" y="5918571"/>
            <a:ext cx="3707294" cy="2465858"/>
            <a:chOff x="0" y="0"/>
            <a:chExt cx="976407" cy="649444"/>
          </a:xfrm>
        </p:grpSpPr>
        <p:sp>
          <p:nvSpPr>
            <p:cNvPr name="Freeform 10" id="10"/>
            <p:cNvSpPr/>
            <p:nvPr/>
          </p:nvSpPr>
          <p:spPr>
            <a:xfrm flipH="false" flipV="false" rot="0">
              <a:off x="0" y="0"/>
              <a:ext cx="976407" cy="649444"/>
            </a:xfrm>
            <a:custGeom>
              <a:avLst/>
              <a:gdLst/>
              <a:ahLst/>
              <a:cxnLst/>
              <a:rect r="r" b="b" t="t" l="l"/>
              <a:pathLst>
                <a:path h="649444" w="976407">
                  <a:moveTo>
                    <a:pt x="66825" y="0"/>
                  </a:moveTo>
                  <a:lnTo>
                    <a:pt x="909581" y="0"/>
                  </a:lnTo>
                  <a:cubicBezTo>
                    <a:pt x="927304" y="0"/>
                    <a:pt x="944302" y="7041"/>
                    <a:pt x="956834" y="19573"/>
                  </a:cubicBezTo>
                  <a:cubicBezTo>
                    <a:pt x="969366" y="32105"/>
                    <a:pt x="976407" y="49102"/>
                    <a:pt x="976407" y="66825"/>
                  </a:cubicBezTo>
                  <a:lnTo>
                    <a:pt x="976407" y="582619"/>
                  </a:lnTo>
                  <a:cubicBezTo>
                    <a:pt x="976407" y="600342"/>
                    <a:pt x="969366" y="617339"/>
                    <a:pt x="956834" y="629871"/>
                  </a:cubicBezTo>
                  <a:cubicBezTo>
                    <a:pt x="944302" y="642404"/>
                    <a:pt x="927304" y="649444"/>
                    <a:pt x="909581" y="649444"/>
                  </a:cubicBezTo>
                  <a:lnTo>
                    <a:pt x="66825" y="649444"/>
                  </a:lnTo>
                  <a:cubicBezTo>
                    <a:pt x="49102" y="649444"/>
                    <a:pt x="32105" y="642404"/>
                    <a:pt x="19573" y="629871"/>
                  </a:cubicBezTo>
                  <a:cubicBezTo>
                    <a:pt x="7041" y="617339"/>
                    <a:pt x="0" y="600342"/>
                    <a:pt x="0" y="582619"/>
                  </a:cubicBezTo>
                  <a:lnTo>
                    <a:pt x="0" y="66825"/>
                  </a:lnTo>
                  <a:cubicBezTo>
                    <a:pt x="0" y="49102"/>
                    <a:pt x="7041" y="32105"/>
                    <a:pt x="19573" y="19573"/>
                  </a:cubicBezTo>
                  <a:cubicBezTo>
                    <a:pt x="32105" y="7041"/>
                    <a:pt x="49102" y="0"/>
                    <a:pt x="66825" y="0"/>
                  </a:cubicBezTo>
                  <a:close/>
                </a:path>
              </a:pathLst>
            </a:custGeom>
            <a:solidFill>
              <a:srgbClr val="5A51B8"/>
            </a:solidFill>
          </p:spPr>
        </p:sp>
        <p:sp>
          <p:nvSpPr>
            <p:cNvPr name="TextBox 11" id="11"/>
            <p:cNvSpPr txBox="true"/>
            <p:nvPr/>
          </p:nvSpPr>
          <p:spPr>
            <a:xfrm>
              <a:off x="0" y="-28575"/>
              <a:ext cx="976407" cy="678019"/>
            </a:xfrm>
            <a:prstGeom prst="rect">
              <a:avLst/>
            </a:prstGeom>
          </p:spPr>
          <p:txBody>
            <a:bodyPr anchor="ctr" rtlCol="false" tIns="127000" lIns="127000" bIns="127000" rIns="127000"/>
            <a:lstStyle/>
            <a:p>
              <a:pPr algn="l">
                <a:lnSpc>
                  <a:spcPts val="2379"/>
                </a:lnSpc>
              </a:pPr>
              <a:r>
                <a:rPr lang="en-US" sz="1699" spc="188" b="true">
                  <a:solidFill>
                    <a:srgbClr val="FFFFFF"/>
                  </a:solidFill>
                  <a:latin typeface="Glacial Indifference Bold"/>
                  <a:ea typeface="Glacial Indifference Bold"/>
                  <a:cs typeface="Glacial Indifference Bold"/>
                  <a:sym typeface="Glacial Indifference Bold"/>
                </a:rPr>
                <a:t>Create Crawl</a:t>
              </a:r>
              <a:r>
                <a:rPr lang="en-US" sz="1699" spc="188">
                  <a:solidFill>
                    <a:srgbClr val="FFFFFF"/>
                  </a:solidFill>
                  <a:latin typeface="Glacial Indifference"/>
                  <a:ea typeface="Glacial Indifference"/>
                  <a:cs typeface="Glacial Indifference"/>
                  <a:sym typeface="Glacial Indifference"/>
                </a:rPr>
                <a:t>: </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Home screen (</a:t>
              </a:r>
              <a:r>
                <a:rPr lang="en-US" sz="1500" spc="166">
                  <a:solidFill>
                    <a:srgbClr val="FFFFFF"/>
                  </a:solidFill>
                  <a:latin typeface="Glacial Indifference"/>
                  <a:ea typeface="Glacial Indifference"/>
                  <a:cs typeface="Glacial Indifference"/>
                  <a:sym typeface="Glacial Indifference"/>
                </a:rPr>
                <a:t>information)</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Add people -&gt; people</a:t>
              </a:r>
              <a:r>
                <a:rPr lang="en-US" sz="1500" spc="166">
                  <a:solidFill>
                    <a:srgbClr val="FFFFFF"/>
                  </a:solidFill>
                  <a:latin typeface="Glacial Indifference"/>
                  <a:ea typeface="Glacial Indifference"/>
                  <a:cs typeface="Glacial Indifference"/>
                  <a:sym typeface="Glacial Indifference"/>
                </a:rPr>
                <a:t> page </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Add</a:t>
              </a:r>
              <a:r>
                <a:rPr lang="en-US" sz="1500" spc="166">
                  <a:solidFill>
                    <a:srgbClr val="FFFFFF"/>
                  </a:solidFill>
                  <a:latin typeface="Glacial Indifference"/>
                  <a:ea typeface="Glacial Indifference"/>
                  <a:cs typeface="Glacial Indifference"/>
                  <a:sym typeface="Glacial Indifference"/>
                </a:rPr>
                <a:t> store -&gt; store page </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Submit -&gt; Preview / submit </a:t>
              </a:r>
            </a:p>
            <a:p>
              <a:pPr algn="l">
                <a:lnSpc>
                  <a:spcPts val="2100"/>
                </a:lnSpc>
              </a:pPr>
              <a:r>
                <a:rPr lang="en-US" sz="1500" spc="166">
                  <a:solidFill>
                    <a:srgbClr val="FFFFFF"/>
                  </a:solidFill>
                  <a:latin typeface="Glacial Indifference"/>
                  <a:ea typeface="Glacial Indifference"/>
                  <a:cs typeface="Glacial Indifference"/>
                  <a:sym typeface="Glacial Indifference"/>
                </a:rPr>
                <a:t> </a:t>
              </a:r>
            </a:p>
          </p:txBody>
        </p:sp>
      </p:grpSp>
      <p:grpSp>
        <p:nvGrpSpPr>
          <p:cNvPr name="Group 12" id="12"/>
          <p:cNvGrpSpPr/>
          <p:nvPr/>
        </p:nvGrpSpPr>
        <p:grpSpPr>
          <a:xfrm rot="0">
            <a:off x="6847245" y="5386775"/>
            <a:ext cx="6226930" cy="3529450"/>
            <a:chOff x="0" y="0"/>
            <a:chExt cx="1640015" cy="929567"/>
          </a:xfrm>
        </p:grpSpPr>
        <p:sp>
          <p:nvSpPr>
            <p:cNvPr name="Freeform 13" id="13"/>
            <p:cNvSpPr/>
            <p:nvPr/>
          </p:nvSpPr>
          <p:spPr>
            <a:xfrm flipH="false" flipV="false" rot="0">
              <a:off x="0" y="0"/>
              <a:ext cx="1640015" cy="929567"/>
            </a:xfrm>
            <a:custGeom>
              <a:avLst/>
              <a:gdLst/>
              <a:ahLst/>
              <a:cxnLst/>
              <a:rect r="r" b="b" t="t" l="l"/>
              <a:pathLst>
                <a:path h="929567" w="1640015">
                  <a:moveTo>
                    <a:pt x="39785" y="0"/>
                  </a:moveTo>
                  <a:lnTo>
                    <a:pt x="1600229" y="0"/>
                  </a:lnTo>
                  <a:cubicBezTo>
                    <a:pt x="1610781" y="0"/>
                    <a:pt x="1620900" y="4192"/>
                    <a:pt x="1628362" y="11653"/>
                  </a:cubicBezTo>
                  <a:cubicBezTo>
                    <a:pt x="1635823" y="19114"/>
                    <a:pt x="1640015" y="29234"/>
                    <a:pt x="1640015" y="39785"/>
                  </a:cubicBezTo>
                  <a:lnTo>
                    <a:pt x="1640015" y="889782"/>
                  </a:lnTo>
                  <a:cubicBezTo>
                    <a:pt x="1640015" y="900333"/>
                    <a:pt x="1635823" y="910453"/>
                    <a:pt x="1628362" y="917914"/>
                  </a:cubicBezTo>
                  <a:cubicBezTo>
                    <a:pt x="1620900" y="925375"/>
                    <a:pt x="1610781" y="929567"/>
                    <a:pt x="1600229" y="929567"/>
                  </a:cubicBezTo>
                  <a:lnTo>
                    <a:pt x="39785" y="929567"/>
                  </a:lnTo>
                  <a:cubicBezTo>
                    <a:pt x="29234" y="929567"/>
                    <a:pt x="19114" y="925375"/>
                    <a:pt x="11653" y="917914"/>
                  </a:cubicBezTo>
                  <a:cubicBezTo>
                    <a:pt x="4192" y="910453"/>
                    <a:pt x="0" y="900333"/>
                    <a:pt x="0" y="889782"/>
                  </a:cubicBezTo>
                  <a:lnTo>
                    <a:pt x="0" y="39785"/>
                  </a:lnTo>
                  <a:cubicBezTo>
                    <a:pt x="0" y="29234"/>
                    <a:pt x="4192" y="19114"/>
                    <a:pt x="11653" y="11653"/>
                  </a:cubicBezTo>
                  <a:cubicBezTo>
                    <a:pt x="19114" y="4192"/>
                    <a:pt x="29234" y="0"/>
                    <a:pt x="39785" y="0"/>
                  </a:cubicBezTo>
                  <a:close/>
                </a:path>
              </a:pathLst>
            </a:custGeom>
            <a:solidFill>
              <a:srgbClr val="5A51B8"/>
            </a:solidFill>
          </p:spPr>
        </p:sp>
        <p:sp>
          <p:nvSpPr>
            <p:cNvPr name="TextBox 14" id="14"/>
            <p:cNvSpPr txBox="true"/>
            <p:nvPr/>
          </p:nvSpPr>
          <p:spPr>
            <a:xfrm>
              <a:off x="0" y="-28575"/>
              <a:ext cx="1640015" cy="958142"/>
            </a:xfrm>
            <a:prstGeom prst="rect">
              <a:avLst/>
            </a:prstGeom>
          </p:spPr>
          <p:txBody>
            <a:bodyPr anchor="ctr" rtlCol="false" tIns="127000" lIns="127000" bIns="127000" rIns="127000"/>
            <a:lstStyle/>
            <a:p>
              <a:pPr algn="l">
                <a:lnSpc>
                  <a:spcPts val="2379"/>
                </a:lnSpc>
              </a:pPr>
              <a:r>
                <a:rPr lang="en-US" sz="1699" spc="188" b="true">
                  <a:solidFill>
                    <a:srgbClr val="FFFFFF"/>
                  </a:solidFill>
                  <a:latin typeface="Glacial Indifference Bold"/>
                  <a:ea typeface="Glacial Indifference Bold"/>
                  <a:cs typeface="Glacial Indifference Bold"/>
                  <a:sym typeface="Glacial Indifference Bold"/>
                </a:rPr>
                <a:t>Past Crawl</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P</a:t>
              </a:r>
              <a:r>
                <a:rPr lang="en-US" sz="1500" spc="166">
                  <a:solidFill>
                    <a:srgbClr val="FFFFFF"/>
                  </a:solidFill>
                  <a:latin typeface="Glacial Indifference"/>
                  <a:ea typeface="Glacial Indifference"/>
                  <a:cs typeface="Glacial Indifference"/>
                  <a:sym typeface="Glacial Indifference"/>
                </a:rPr>
                <a:t>ast home: List view of all the past crawls you have been on, show</a:t>
              </a:r>
              <a:r>
                <a:rPr lang="en-US" sz="1500" spc="166">
                  <a:solidFill>
                    <a:srgbClr val="FFFFFF"/>
                  </a:solidFill>
                  <a:latin typeface="Glacial Indifference"/>
                  <a:ea typeface="Glacial Indifference"/>
                  <a:cs typeface="Glacial Indifference"/>
                  <a:sym typeface="Glacial Indifference"/>
                </a:rPr>
                <a:t>ing how long ago it was, location, number of people that went, and number of shops visited</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Click on a crawl -&gt; Full view of that specific crawl. Has list below</a:t>
              </a:r>
              <a:r>
                <a:rPr lang="en-US" sz="1500" spc="166">
                  <a:solidFill>
                    <a:srgbClr val="FFFFFF"/>
                  </a:solidFill>
                  <a:latin typeface="Glacial Indifference"/>
                  <a:ea typeface="Glacial Indifference"/>
                  <a:cs typeface="Glacial Indifference"/>
                  <a:sym typeface="Glacial Indifference"/>
                </a:rPr>
                <a:t> of the people that went an</a:t>
              </a:r>
              <a:r>
                <a:rPr lang="en-US" sz="1500" spc="166">
                  <a:solidFill>
                    <a:srgbClr val="FFFFFF"/>
                  </a:solidFill>
                  <a:latin typeface="Glacial Indifference"/>
                  <a:ea typeface="Glacial Indifference"/>
                  <a:cs typeface="Glacial Indifference"/>
                  <a:sym typeface="Glacial Indifference"/>
                </a:rPr>
                <a:t>d the</a:t>
              </a:r>
              <a:r>
                <a:rPr lang="en-US" sz="1500" spc="166">
                  <a:solidFill>
                    <a:srgbClr val="FFFFFF"/>
                  </a:solidFill>
                  <a:latin typeface="Glacial Indifference"/>
                  <a:ea typeface="Glacial Indifference"/>
                  <a:cs typeface="Glacial Indifference"/>
                  <a:sym typeface="Glacial Indifference"/>
                </a:rPr>
                <a:t> stores visited.</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Click on a person -&gt; View of that person’s profile, with their number, social media, bio, and button to add friend.</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Add friend -&gt; Friend added to friend list </a:t>
              </a:r>
            </a:p>
          </p:txBody>
        </p:sp>
      </p:grpSp>
      <p:grpSp>
        <p:nvGrpSpPr>
          <p:cNvPr name="Group 15" id="15"/>
          <p:cNvGrpSpPr/>
          <p:nvPr/>
        </p:nvGrpSpPr>
        <p:grpSpPr>
          <a:xfrm rot="0">
            <a:off x="10619423" y="2503050"/>
            <a:ext cx="3707294" cy="2465858"/>
            <a:chOff x="0" y="0"/>
            <a:chExt cx="976407" cy="649444"/>
          </a:xfrm>
        </p:grpSpPr>
        <p:sp>
          <p:nvSpPr>
            <p:cNvPr name="Freeform 16" id="16"/>
            <p:cNvSpPr/>
            <p:nvPr/>
          </p:nvSpPr>
          <p:spPr>
            <a:xfrm flipH="false" flipV="false" rot="0">
              <a:off x="0" y="0"/>
              <a:ext cx="976407" cy="649444"/>
            </a:xfrm>
            <a:custGeom>
              <a:avLst/>
              <a:gdLst/>
              <a:ahLst/>
              <a:cxnLst/>
              <a:rect r="r" b="b" t="t" l="l"/>
              <a:pathLst>
                <a:path h="649444" w="976407">
                  <a:moveTo>
                    <a:pt x="66825" y="0"/>
                  </a:moveTo>
                  <a:lnTo>
                    <a:pt x="909581" y="0"/>
                  </a:lnTo>
                  <a:cubicBezTo>
                    <a:pt x="927304" y="0"/>
                    <a:pt x="944302" y="7041"/>
                    <a:pt x="956834" y="19573"/>
                  </a:cubicBezTo>
                  <a:cubicBezTo>
                    <a:pt x="969366" y="32105"/>
                    <a:pt x="976407" y="49102"/>
                    <a:pt x="976407" y="66825"/>
                  </a:cubicBezTo>
                  <a:lnTo>
                    <a:pt x="976407" y="582619"/>
                  </a:lnTo>
                  <a:cubicBezTo>
                    <a:pt x="976407" y="600342"/>
                    <a:pt x="969366" y="617339"/>
                    <a:pt x="956834" y="629871"/>
                  </a:cubicBezTo>
                  <a:cubicBezTo>
                    <a:pt x="944302" y="642404"/>
                    <a:pt x="927304" y="649444"/>
                    <a:pt x="909581" y="649444"/>
                  </a:cubicBezTo>
                  <a:lnTo>
                    <a:pt x="66825" y="649444"/>
                  </a:lnTo>
                  <a:cubicBezTo>
                    <a:pt x="49102" y="649444"/>
                    <a:pt x="32105" y="642404"/>
                    <a:pt x="19573" y="629871"/>
                  </a:cubicBezTo>
                  <a:cubicBezTo>
                    <a:pt x="7041" y="617339"/>
                    <a:pt x="0" y="600342"/>
                    <a:pt x="0" y="582619"/>
                  </a:cubicBezTo>
                  <a:lnTo>
                    <a:pt x="0" y="66825"/>
                  </a:lnTo>
                  <a:cubicBezTo>
                    <a:pt x="0" y="49102"/>
                    <a:pt x="7041" y="32105"/>
                    <a:pt x="19573" y="19573"/>
                  </a:cubicBezTo>
                  <a:cubicBezTo>
                    <a:pt x="32105" y="7041"/>
                    <a:pt x="49102" y="0"/>
                    <a:pt x="66825" y="0"/>
                  </a:cubicBezTo>
                  <a:close/>
                </a:path>
              </a:pathLst>
            </a:custGeom>
            <a:solidFill>
              <a:srgbClr val="5A51B8"/>
            </a:solidFill>
          </p:spPr>
        </p:sp>
        <p:sp>
          <p:nvSpPr>
            <p:cNvPr name="TextBox 17" id="17"/>
            <p:cNvSpPr txBox="true"/>
            <p:nvPr/>
          </p:nvSpPr>
          <p:spPr>
            <a:xfrm>
              <a:off x="0" y="-28575"/>
              <a:ext cx="976407" cy="678019"/>
            </a:xfrm>
            <a:prstGeom prst="rect">
              <a:avLst/>
            </a:prstGeom>
          </p:spPr>
          <p:txBody>
            <a:bodyPr anchor="ctr" rtlCol="false" tIns="127000" lIns="127000" bIns="127000" rIns="127000"/>
            <a:lstStyle/>
            <a:p>
              <a:pPr algn="l">
                <a:lnSpc>
                  <a:spcPts val="2379"/>
                </a:lnSpc>
              </a:pPr>
              <a:r>
                <a:rPr lang="en-US" sz="1699" spc="188" b="true">
                  <a:solidFill>
                    <a:srgbClr val="FFFFFF"/>
                  </a:solidFill>
                  <a:latin typeface="Glacial Indifference Bold"/>
                  <a:ea typeface="Glacial Indifference Bold"/>
                  <a:cs typeface="Glacial Indifference Bold"/>
                  <a:sym typeface="Glacial Indifference Bold"/>
                </a:rPr>
                <a:t>My friends: </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My friends screen</a:t>
              </a:r>
            </a:p>
            <a:p>
              <a:pPr algn="l" marL="323850" indent="-161925" lvl="1">
                <a:lnSpc>
                  <a:spcPts val="2100"/>
                </a:lnSpc>
                <a:buFont typeface="Arial"/>
                <a:buChar char="•"/>
              </a:pPr>
              <a:r>
                <a:rPr lang="en-US" sz="1500" spc="166">
                  <a:solidFill>
                    <a:srgbClr val="FFFFFF"/>
                  </a:solidFill>
                  <a:latin typeface="Glacial Indifference"/>
                  <a:ea typeface="Glacial Indifference"/>
                  <a:cs typeface="Glacial Indifference"/>
                  <a:sym typeface="Glacial Indifference"/>
                </a:rPr>
                <a:t>Add or find both lead no where </a:t>
              </a:r>
            </a:p>
            <a:p>
              <a:pPr algn="l">
                <a:lnSpc>
                  <a:spcPts val="2100"/>
                </a:lnSpc>
              </a:pPr>
            </a:p>
          </p:txBody>
        </p:sp>
      </p:gr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3737604"/>
            <a:ext cx="7360927" cy="5520696"/>
          </a:xfrm>
          <a:custGeom>
            <a:avLst/>
            <a:gdLst/>
            <a:ahLst/>
            <a:cxnLst/>
            <a:rect r="r" b="b" t="t" l="l"/>
            <a:pathLst>
              <a:path h="5520696" w="7360927">
                <a:moveTo>
                  <a:pt x="0" y="0"/>
                </a:moveTo>
                <a:lnTo>
                  <a:pt x="7360927" y="0"/>
                </a:lnTo>
                <a:lnTo>
                  <a:pt x="7360927" y="5520696"/>
                </a:lnTo>
                <a:lnTo>
                  <a:pt x="0" y="5520696"/>
                </a:lnTo>
                <a:lnTo>
                  <a:pt x="0" y="0"/>
                </a:lnTo>
                <a:close/>
              </a:path>
            </a:pathLst>
          </a:custGeom>
          <a:blipFill>
            <a:blip r:embed="rId2"/>
            <a:stretch>
              <a:fillRect l="0" t="0" r="0" b="0"/>
            </a:stretch>
          </a:blipFill>
        </p:spPr>
      </p:sp>
      <p:sp>
        <p:nvSpPr>
          <p:cNvPr name="Freeform 3" id="3"/>
          <p:cNvSpPr/>
          <p:nvPr/>
        </p:nvSpPr>
        <p:spPr>
          <a:xfrm flipH="false" flipV="false" rot="0">
            <a:off x="11137528" y="2423072"/>
            <a:ext cx="5783222" cy="7710963"/>
          </a:xfrm>
          <a:custGeom>
            <a:avLst/>
            <a:gdLst/>
            <a:ahLst/>
            <a:cxnLst/>
            <a:rect r="r" b="b" t="t" l="l"/>
            <a:pathLst>
              <a:path h="7710963" w="5783222">
                <a:moveTo>
                  <a:pt x="0" y="0"/>
                </a:moveTo>
                <a:lnTo>
                  <a:pt x="5783222" y="0"/>
                </a:lnTo>
                <a:lnTo>
                  <a:pt x="5783222" y="7710963"/>
                </a:lnTo>
                <a:lnTo>
                  <a:pt x="0" y="7710963"/>
                </a:lnTo>
                <a:lnTo>
                  <a:pt x="0" y="0"/>
                </a:lnTo>
                <a:close/>
              </a:path>
            </a:pathLst>
          </a:custGeom>
          <a:blipFill>
            <a:blip r:embed="rId3"/>
            <a:stretch>
              <a:fillRect l="0" t="0" r="0" b="0"/>
            </a:stretch>
          </a:blipFill>
        </p:spPr>
      </p:sp>
      <p:sp>
        <p:nvSpPr>
          <p:cNvPr name="TextBox 4" id="4"/>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Unused Photos of Testing in Action</a:t>
            </a:r>
          </a:p>
        </p:txBody>
      </p:sp>
    </p:spTree>
  </p:cSld>
  <p:clrMapOvr>
    <a:masterClrMapping/>
  </p:clrMapOvr>
</p:sld>
</file>

<file path=ppt/slides/slide33.xml><?xml version="1.0" encoding="utf-8"?>
<p:sld xmlns:p="http://schemas.openxmlformats.org/presentationml/2006/main" xmlns:a="http://schemas.openxmlformats.org/drawingml/2006/main">
  <p:cSld>
    <p:bg>
      <p:bgPr>
        <a:solidFill>
          <a:srgbClr val="FFF1E4"/>
        </a:solidFill>
      </p:bgPr>
    </p:bg>
    <p:spTree>
      <p:nvGrpSpPr>
        <p:cNvPr id="1" name=""/>
        <p:cNvGrpSpPr/>
        <p:nvPr/>
      </p:nvGrpSpPr>
      <p:grpSpPr>
        <a:xfrm>
          <a:off x="0" y="0"/>
          <a:ext cx="0" cy="0"/>
          <a:chOff x="0" y="0"/>
          <a:chExt cx="0" cy="0"/>
        </a:xfrm>
      </p:grpSpPr>
      <p:sp>
        <p:nvSpPr>
          <p:cNvPr name="TextBox 2" id="2"/>
          <p:cNvSpPr txBox="true"/>
          <p:nvPr/>
        </p:nvSpPr>
        <p:spPr>
          <a:xfrm rot="0">
            <a:off x="1028700" y="876300"/>
            <a:ext cx="16230600" cy="1368424"/>
          </a:xfrm>
          <a:prstGeom prst="rect">
            <a:avLst/>
          </a:prstGeom>
        </p:spPr>
        <p:txBody>
          <a:bodyPr anchor="t" rtlCol="false" tIns="0" lIns="0" bIns="0" rIns="0">
            <a:spAutoFit/>
          </a:bodyPr>
          <a:lstStyle/>
          <a:p>
            <a:pPr algn="ctr">
              <a:lnSpc>
                <a:spcPts val="11200"/>
              </a:lnSpc>
            </a:pPr>
            <a:r>
              <a:rPr lang="en-US" sz="8000">
                <a:solidFill>
                  <a:srgbClr val="D6652E"/>
                </a:solidFill>
                <a:latin typeface="Pagkaki"/>
                <a:ea typeface="Pagkaki"/>
                <a:cs typeface="Pagkaki"/>
                <a:sym typeface="Pagkaki"/>
              </a:rPr>
              <a:t>Log of Critical errors</a:t>
            </a:r>
          </a:p>
        </p:txBody>
      </p:sp>
      <p:grpSp>
        <p:nvGrpSpPr>
          <p:cNvPr name="Group 3" id="3"/>
          <p:cNvGrpSpPr/>
          <p:nvPr/>
        </p:nvGrpSpPr>
        <p:grpSpPr>
          <a:xfrm rot="0">
            <a:off x="3111232" y="3117649"/>
            <a:ext cx="12065536" cy="5372338"/>
            <a:chOff x="0" y="0"/>
            <a:chExt cx="3177754" cy="1414937"/>
          </a:xfrm>
        </p:grpSpPr>
        <p:sp>
          <p:nvSpPr>
            <p:cNvPr name="Freeform 4" id="4"/>
            <p:cNvSpPr/>
            <p:nvPr/>
          </p:nvSpPr>
          <p:spPr>
            <a:xfrm flipH="false" flipV="false" rot="0">
              <a:off x="0" y="0"/>
              <a:ext cx="3177754" cy="1414937"/>
            </a:xfrm>
            <a:custGeom>
              <a:avLst/>
              <a:gdLst/>
              <a:ahLst/>
              <a:cxnLst/>
              <a:rect r="r" b="b" t="t" l="l"/>
              <a:pathLst>
                <a:path h="1414937" w="3177754">
                  <a:moveTo>
                    <a:pt x="20533" y="0"/>
                  </a:moveTo>
                  <a:lnTo>
                    <a:pt x="3157221" y="0"/>
                  </a:lnTo>
                  <a:cubicBezTo>
                    <a:pt x="3168562" y="0"/>
                    <a:pt x="3177754" y="9193"/>
                    <a:pt x="3177754" y="20533"/>
                  </a:cubicBezTo>
                  <a:lnTo>
                    <a:pt x="3177754" y="1394404"/>
                  </a:lnTo>
                  <a:cubicBezTo>
                    <a:pt x="3177754" y="1405744"/>
                    <a:pt x="3168562" y="1414937"/>
                    <a:pt x="3157221" y="1414937"/>
                  </a:cubicBezTo>
                  <a:lnTo>
                    <a:pt x="20533" y="1414937"/>
                  </a:lnTo>
                  <a:cubicBezTo>
                    <a:pt x="9193" y="1414937"/>
                    <a:pt x="0" y="1405744"/>
                    <a:pt x="0" y="1394404"/>
                  </a:cubicBezTo>
                  <a:lnTo>
                    <a:pt x="0" y="20533"/>
                  </a:lnTo>
                  <a:cubicBezTo>
                    <a:pt x="0" y="9193"/>
                    <a:pt x="9193" y="0"/>
                    <a:pt x="20533" y="0"/>
                  </a:cubicBezTo>
                  <a:close/>
                </a:path>
              </a:pathLst>
            </a:custGeom>
            <a:solidFill>
              <a:srgbClr val="5A51B8"/>
            </a:solidFill>
          </p:spPr>
        </p:sp>
        <p:sp>
          <p:nvSpPr>
            <p:cNvPr name="TextBox 5" id="5"/>
            <p:cNvSpPr txBox="true"/>
            <p:nvPr/>
          </p:nvSpPr>
          <p:spPr>
            <a:xfrm>
              <a:off x="0" y="-66675"/>
              <a:ext cx="3177754" cy="1481612"/>
            </a:xfrm>
            <a:prstGeom prst="rect">
              <a:avLst/>
            </a:prstGeom>
          </p:spPr>
          <p:txBody>
            <a:bodyPr anchor="ctr" rtlCol="false" tIns="50800" lIns="50800" bIns="50800" rIns="50800"/>
            <a:lstStyle/>
            <a:p>
              <a:pPr algn="ctr">
                <a:lnSpc>
                  <a:spcPts val="4619"/>
                </a:lnSpc>
              </a:pPr>
            </a:p>
            <a:p>
              <a:pPr algn="ctr">
                <a:lnSpc>
                  <a:spcPts val="3499"/>
                </a:lnSpc>
              </a:pPr>
              <a:r>
                <a:rPr lang="en-US" b="true" sz="2499" spc="277">
                  <a:solidFill>
                    <a:srgbClr val="FFFFFF"/>
                  </a:solidFill>
                  <a:latin typeface="Glacial Indifference Bold"/>
                  <a:ea typeface="Glacial Indifference Bold"/>
                  <a:cs typeface="Glacial Indifference Bold"/>
                  <a:sym typeface="Glacial Indifference Bold"/>
                </a:rPr>
                <a:t>Severity,  Severity Level,  Count, Examples</a:t>
              </a:r>
            </a:p>
            <a:p>
              <a:pPr algn="ctr">
                <a:lnSpc>
                  <a:spcPts val="3499"/>
                </a:lnSpc>
              </a:pPr>
            </a:p>
            <a:p>
              <a:pPr algn="ctr">
                <a:lnSpc>
                  <a:spcPts val="3499"/>
                </a:lnSpc>
              </a:pPr>
              <a:r>
                <a:rPr lang="en-US" sz="2499" spc="277">
                  <a:solidFill>
                    <a:srgbClr val="FFFFFF"/>
                  </a:solidFill>
                  <a:latin typeface="Glacial Indifference"/>
                  <a:ea typeface="Glacial Indifference"/>
                  <a:cs typeface="Glacial Indifference"/>
                  <a:sym typeface="Glacial Indifference"/>
                </a:rPr>
                <a:t>0 – No problem (Positive): 5 (navigating home, adding store)</a:t>
              </a:r>
            </a:p>
            <a:p>
              <a:pPr algn="ctr">
                <a:lnSpc>
                  <a:spcPts val="3499"/>
                </a:lnSpc>
              </a:pPr>
              <a:r>
                <a:rPr lang="en-US" sz="2499" spc="277">
                  <a:solidFill>
                    <a:srgbClr val="FFFFFF"/>
                  </a:solidFill>
                  <a:latin typeface="Glacial Indifference"/>
                  <a:ea typeface="Glacial Indifference"/>
                  <a:cs typeface="Glacial Indifference"/>
                  <a:sym typeface="Glacial Indifference"/>
                </a:rPr>
                <a:t>1 – Cosmetic: 4 (remove go to my friends)</a:t>
              </a:r>
            </a:p>
            <a:p>
              <a:pPr algn="ctr">
                <a:lnSpc>
                  <a:spcPts val="3499"/>
                </a:lnSpc>
              </a:pPr>
              <a:r>
                <a:rPr lang="en-US" sz="2499" spc="277">
                  <a:solidFill>
                    <a:srgbClr val="FFFFFF"/>
                  </a:solidFill>
                  <a:latin typeface="Glacial Indifference"/>
                  <a:ea typeface="Glacial Indifference"/>
                  <a:cs typeface="Glacial Indifference"/>
                  <a:sym typeface="Glacial Indifference"/>
                </a:rPr>
                <a:t>2 – Minor Usability: 5 (no labeling on view crawl page) </a:t>
              </a:r>
            </a:p>
            <a:p>
              <a:pPr algn="ctr">
                <a:lnSpc>
                  <a:spcPts val="3499"/>
                </a:lnSpc>
              </a:pPr>
              <a:r>
                <a:rPr lang="en-US" sz="2499" spc="277">
                  <a:solidFill>
                    <a:srgbClr val="FFFFFF"/>
                  </a:solidFill>
                  <a:latin typeface="Glacial Indifference"/>
                  <a:ea typeface="Glacial Indifference"/>
                  <a:cs typeface="Glacial Indifference"/>
                  <a:sym typeface="Glacial Indifference"/>
                </a:rPr>
                <a:t>3 – Major Usability: 4 (missing info for editing friends)</a:t>
              </a:r>
            </a:p>
            <a:p>
              <a:pPr algn="ctr">
                <a:lnSpc>
                  <a:spcPts val="3499"/>
                </a:lnSpc>
              </a:pPr>
              <a:r>
                <a:rPr lang="en-US" sz="2499" spc="277">
                  <a:solidFill>
                    <a:srgbClr val="FFFFFF"/>
                  </a:solidFill>
                  <a:latin typeface="Glacial Indifference"/>
                  <a:ea typeface="Glacial Indifference"/>
                  <a:cs typeface="Glacial Indifference"/>
                  <a:sym typeface="Glacial Indifference"/>
                </a:rPr>
                <a:t>4 – Usability Catastrophe: 1 </a:t>
              </a:r>
              <a:r>
                <a:rPr lang="en-US" sz="2499" spc="277">
                  <a:solidFill>
                    <a:srgbClr val="FFFFFF"/>
                  </a:solidFill>
                  <a:latin typeface="Glacial Indifference"/>
                  <a:ea typeface="Glacial Indifference"/>
                  <a:cs typeface="Glacial Indifference"/>
                  <a:sym typeface="Glacial Indifference"/>
                </a:rPr>
                <a:t>(</a:t>
              </a:r>
              <a:r>
                <a:rPr lang="en-US" sz="2499" spc="277">
                  <a:solidFill>
                    <a:srgbClr val="FFFFFF"/>
                  </a:solidFill>
                  <a:latin typeface="Glacial Indifference"/>
                  <a:ea typeface="Glacial Indifference"/>
                  <a:cs typeface="Glacial Indifference"/>
                  <a:sym typeface="Glacial Indifference"/>
                </a:rPr>
                <a:t>No safety/rating system)</a:t>
              </a:r>
            </a:p>
            <a:p>
              <a:pPr algn="ctr">
                <a:lnSpc>
                  <a:spcPts val="3499"/>
                </a:lnSpc>
              </a:pPr>
            </a:p>
            <a:p>
              <a:pPr algn="ctr">
                <a:lnSpc>
                  <a:spcPts val="3499"/>
                </a:lnSpc>
              </a:pPr>
            </a:p>
            <a:p>
              <a:pPr algn="ctr">
                <a:lnSpc>
                  <a:spcPts val="3499"/>
                </a:lnSpc>
              </a:pPr>
            </a:p>
          </p:txBody>
        </p:sp>
      </p:gr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0">
            <a:off x="2106392" y="1522410"/>
            <a:ext cx="14075216" cy="8634671"/>
          </a:xfrm>
          <a:custGeom>
            <a:avLst/>
            <a:gdLst/>
            <a:ahLst/>
            <a:cxnLst/>
            <a:rect r="r" b="b" t="t" l="l"/>
            <a:pathLst>
              <a:path h="8634671" w="14075216">
                <a:moveTo>
                  <a:pt x="0" y="0"/>
                </a:moveTo>
                <a:lnTo>
                  <a:pt x="14075216" y="0"/>
                </a:lnTo>
                <a:lnTo>
                  <a:pt x="14075216" y="8634671"/>
                </a:lnTo>
                <a:lnTo>
                  <a:pt x="0" y="8634671"/>
                </a:lnTo>
                <a:lnTo>
                  <a:pt x="0" y="0"/>
                </a:lnTo>
                <a:close/>
              </a:path>
            </a:pathLst>
          </a:custGeom>
          <a:blipFill>
            <a:blip r:embed="rId2"/>
            <a:stretch>
              <a:fillRect l="-5985" t="-24796" r="-5137" b="-15133"/>
            </a:stretch>
          </a:blipFill>
        </p:spPr>
      </p:sp>
      <p:sp>
        <p:nvSpPr>
          <p:cNvPr name="TextBox 3" id="3"/>
          <p:cNvSpPr txBox="true"/>
          <p:nvPr/>
        </p:nvSpPr>
        <p:spPr>
          <a:xfrm rot="0">
            <a:off x="-1510236" y="411165"/>
            <a:ext cx="21308472" cy="1111246"/>
          </a:xfrm>
          <a:prstGeom prst="rect">
            <a:avLst/>
          </a:prstGeom>
        </p:spPr>
        <p:txBody>
          <a:bodyPr anchor="t" rtlCol="false" tIns="0" lIns="0" bIns="0" rIns="0">
            <a:spAutoFit/>
          </a:bodyPr>
          <a:lstStyle/>
          <a:p>
            <a:pPr algn="ctr">
              <a:lnSpc>
                <a:spcPts val="9100"/>
              </a:lnSpc>
            </a:pPr>
            <a:r>
              <a:rPr lang="en-US" sz="6500">
                <a:solidFill>
                  <a:srgbClr val="D6652E"/>
                </a:solidFill>
                <a:latin typeface="Pagkaki"/>
                <a:ea typeface="Pagkaki"/>
                <a:cs typeface="Pagkaki"/>
                <a:sym typeface="Pagkaki"/>
              </a:rPr>
              <a:t>Organized Log of Critical Incidents from Testing 1</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FF1E4"/>
        </a:solidFill>
      </p:bgPr>
    </p:bg>
    <p:spTree>
      <p:nvGrpSpPr>
        <p:cNvPr id="1" name=""/>
        <p:cNvGrpSpPr/>
        <p:nvPr/>
      </p:nvGrpSpPr>
      <p:grpSpPr>
        <a:xfrm>
          <a:off x="0" y="0"/>
          <a:ext cx="0" cy="0"/>
          <a:chOff x="0" y="0"/>
          <a:chExt cx="0" cy="0"/>
        </a:xfrm>
      </p:grpSpPr>
      <p:sp>
        <p:nvSpPr>
          <p:cNvPr name="Freeform 2" id="2"/>
          <p:cNvSpPr/>
          <p:nvPr/>
        </p:nvSpPr>
        <p:spPr>
          <a:xfrm flipH="false" flipV="false" rot="0">
            <a:off x="1209240" y="1750990"/>
            <a:ext cx="15869520" cy="7974236"/>
          </a:xfrm>
          <a:custGeom>
            <a:avLst/>
            <a:gdLst/>
            <a:ahLst/>
            <a:cxnLst/>
            <a:rect r="r" b="b" t="t" l="l"/>
            <a:pathLst>
              <a:path h="7974236" w="15869520">
                <a:moveTo>
                  <a:pt x="0" y="0"/>
                </a:moveTo>
                <a:lnTo>
                  <a:pt x="15869520" y="0"/>
                </a:lnTo>
                <a:lnTo>
                  <a:pt x="15869520" y="7974237"/>
                </a:lnTo>
                <a:lnTo>
                  <a:pt x="0" y="7974237"/>
                </a:lnTo>
                <a:lnTo>
                  <a:pt x="0" y="0"/>
                </a:lnTo>
                <a:close/>
              </a:path>
            </a:pathLst>
          </a:custGeom>
          <a:blipFill>
            <a:blip r:embed="rId2"/>
            <a:stretch>
              <a:fillRect l="-5721" t="-17821" r="-5125" b="-52588"/>
            </a:stretch>
          </a:blipFill>
        </p:spPr>
      </p:sp>
      <p:sp>
        <p:nvSpPr>
          <p:cNvPr name="TextBox 3" id="3"/>
          <p:cNvSpPr txBox="true"/>
          <p:nvPr/>
        </p:nvSpPr>
        <p:spPr>
          <a:xfrm rot="0">
            <a:off x="-1510236" y="411165"/>
            <a:ext cx="21308472" cy="1111246"/>
          </a:xfrm>
          <a:prstGeom prst="rect">
            <a:avLst/>
          </a:prstGeom>
        </p:spPr>
        <p:txBody>
          <a:bodyPr anchor="t" rtlCol="false" tIns="0" lIns="0" bIns="0" rIns="0">
            <a:spAutoFit/>
          </a:bodyPr>
          <a:lstStyle/>
          <a:p>
            <a:pPr algn="ctr">
              <a:lnSpc>
                <a:spcPts val="9100"/>
              </a:lnSpc>
            </a:pPr>
            <a:r>
              <a:rPr lang="en-US" sz="6500">
                <a:solidFill>
                  <a:srgbClr val="D6652E"/>
                </a:solidFill>
                <a:latin typeface="Pagkaki"/>
                <a:ea typeface="Pagkaki"/>
                <a:cs typeface="Pagkaki"/>
                <a:sym typeface="Pagkaki"/>
              </a:rPr>
              <a:t>Organized Log of Critical Incidents from Testing 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DAG2jk0qjFw</dc:identifier>
  <dcterms:modified xsi:type="dcterms:W3CDTF">2011-08-01T06:04:30Z</dcterms:modified>
  <cp:revision>1</cp:revision>
  <dc:title>A5 Slides</dc:title>
</cp:coreProperties>
</file>